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0"/>
  </p:notesMasterIdLst>
  <p:sldIdLst>
    <p:sldId id="256" r:id="rId2"/>
    <p:sldId id="372" r:id="rId3"/>
    <p:sldId id="373" r:id="rId4"/>
    <p:sldId id="287" r:id="rId5"/>
    <p:sldId id="288" r:id="rId6"/>
    <p:sldId id="292" r:id="rId7"/>
    <p:sldId id="293" r:id="rId8"/>
    <p:sldId id="294" r:id="rId9"/>
    <p:sldId id="295" r:id="rId10"/>
    <p:sldId id="296" r:id="rId11"/>
    <p:sldId id="297" r:id="rId12"/>
    <p:sldId id="298" r:id="rId13"/>
    <p:sldId id="313" r:id="rId14"/>
    <p:sldId id="314" r:id="rId15"/>
    <p:sldId id="315" r:id="rId16"/>
    <p:sldId id="316" r:id="rId17"/>
    <p:sldId id="318" r:id="rId18"/>
    <p:sldId id="319" r:id="rId19"/>
    <p:sldId id="320" r:id="rId20"/>
    <p:sldId id="321" r:id="rId21"/>
    <p:sldId id="322" r:id="rId22"/>
    <p:sldId id="323" r:id="rId23"/>
    <p:sldId id="324" r:id="rId24"/>
    <p:sldId id="325" r:id="rId25"/>
    <p:sldId id="326" r:id="rId26"/>
    <p:sldId id="327" r:id="rId27"/>
    <p:sldId id="328" r:id="rId28"/>
    <p:sldId id="331" r:id="rId29"/>
    <p:sldId id="332" r:id="rId30"/>
    <p:sldId id="335" r:id="rId31"/>
    <p:sldId id="336" r:id="rId32"/>
    <p:sldId id="337" r:id="rId33"/>
    <p:sldId id="339" r:id="rId34"/>
    <p:sldId id="374" r:id="rId35"/>
    <p:sldId id="375" r:id="rId36"/>
    <p:sldId id="371" r:id="rId37"/>
    <p:sldId id="377" r:id="rId38"/>
    <p:sldId id="376" r:id="rId39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B80CDCE-90F2-4A16-8FA4-3982DF402206}" type="doc">
      <dgm:prSet loTypeId="urn:microsoft.com/office/officeart/2005/8/layout/pyramid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IN"/>
        </a:p>
      </dgm:t>
    </dgm:pt>
    <dgm:pt modelId="{E81F4A9E-52D9-44B1-BEB7-5FC95939FBB1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algn="ctr" rtl="0"/>
          <a:r>
            <a:rPr lang="en-IN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rPr>
            <a:t>Study of the frequency of disease</a:t>
          </a:r>
          <a:endParaRPr lang="en-IN" sz="2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man Old Style" pitchFamily="18" charset="0"/>
          </a:endParaRPr>
        </a:p>
      </dgm:t>
    </dgm:pt>
    <dgm:pt modelId="{DC3156B7-7027-47CE-9B5F-3277964C1F00}" type="parTrans" cxnId="{BC73114C-92A7-4690-BE7A-57CDB8F90676}">
      <dgm:prSet/>
      <dgm:spPr/>
      <dgm:t>
        <a:bodyPr/>
        <a:lstStyle/>
        <a:p>
          <a:endParaRPr lang="en-IN"/>
        </a:p>
      </dgm:t>
    </dgm:pt>
    <dgm:pt modelId="{4889309C-6EED-4BAD-AB53-2911B22A94FC}" type="sibTrans" cxnId="{BC73114C-92A7-4690-BE7A-57CDB8F90676}">
      <dgm:prSet/>
      <dgm:spPr/>
      <dgm:t>
        <a:bodyPr/>
        <a:lstStyle/>
        <a:p>
          <a:endParaRPr lang="en-IN"/>
        </a:p>
      </dgm:t>
    </dgm:pt>
    <dgm:pt modelId="{A4F050EA-5F2D-4413-8B27-3FE594DFCE71}">
      <dgm:prSet custT="1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en-IN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rPr>
            <a:t>Study of the distribution of disease</a:t>
          </a:r>
          <a:endParaRPr lang="en-IN" sz="2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man Old Style" pitchFamily="18" charset="0"/>
          </a:endParaRPr>
        </a:p>
      </dgm:t>
    </dgm:pt>
    <dgm:pt modelId="{A01DB3BC-D1A5-4910-8CBD-A211A5232E23}" type="parTrans" cxnId="{D7130003-E2B5-4B06-B95E-2C156130B8A4}">
      <dgm:prSet/>
      <dgm:spPr/>
      <dgm:t>
        <a:bodyPr/>
        <a:lstStyle/>
        <a:p>
          <a:endParaRPr lang="en-IN"/>
        </a:p>
      </dgm:t>
    </dgm:pt>
    <dgm:pt modelId="{C86E9DF7-DB44-4B4D-BB1A-D390216D4B1D}" type="sibTrans" cxnId="{D7130003-E2B5-4B06-B95E-2C156130B8A4}">
      <dgm:prSet/>
      <dgm:spPr/>
      <dgm:t>
        <a:bodyPr/>
        <a:lstStyle/>
        <a:p>
          <a:endParaRPr lang="en-IN"/>
        </a:p>
      </dgm:t>
    </dgm:pt>
    <dgm:pt modelId="{269F017C-294D-45F0-A00B-50D3778985DF}">
      <dgm:prSet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en-IN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rPr>
            <a:t>Study of the determinants of diseases.</a:t>
          </a:r>
          <a:endParaRPr lang="en-IN" sz="2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man Old Style" pitchFamily="18" charset="0"/>
          </a:endParaRPr>
        </a:p>
      </dgm:t>
    </dgm:pt>
    <dgm:pt modelId="{601E2E1A-64F4-444C-884E-292FCA94E1EC}" type="parTrans" cxnId="{6873834C-E882-4761-AB07-96F864C83640}">
      <dgm:prSet/>
      <dgm:spPr/>
      <dgm:t>
        <a:bodyPr/>
        <a:lstStyle/>
        <a:p>
          <a:endParaRPr lang="en-IN"/>
        </a:p>
      </dgm:t>
    </dgm:pt>
    <dgm:pt modelId="{56CAA153-CA8F-45F6-A9B5-734BCB745449}" type="sibTrans" cxnId="{6873834C-E882-4761-AB07-96F864C83640}">
      <dgm:prSet/>
      <dgm:spPr/>
      <dgm:t>
        <a:bodyPr/>
        <a:lstStyle/>
        <a:p>
          <a:endParaRPr lang="en-IN"/>
        </a:p>
      </dgm:t>
    </dgm:pt>
    <dgm:pt modelId="{F0684F6B-F447-48CD-AA94-81EC2246D5FC}" type="pres">
      <dgm:prSet presAssocID="{3B80CDCE-90F2-4A16-8FA4-3982DF402206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en-IN"/>
        </a:p>
      </dgm:t>
    </dgm:pt>
    <dgm:pt modelId="{212B407A-EECA-4316-BFD9-F7AE1A84508A}" type="pres">
      <dgm:prSet presAssocID="{3B80CDCE-90F2-4A16-8FA4-3982DF402206}" presName="pyramid" presStyleLbl="node1" presStyleIdx="0" presStyleCnt="1" custScaleX="96781" custLinFactNeighborX="-14041" custLinFactNeighborY="1256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prstGeom prst="sun">
          <a:avLst/>
        </a:prstGeom>
      </dgm:spPr>
    </dgm:pt>
    <dgm:pt modelId="{CCCE40BA-D3B8-43E3-B32E-29557C032C7F}" type="pres">
      <dgm:prSet presAssocID="{3B80CDCE-90F2-4A16-8FA4-3982DF402206}" presName="theList" presStyleCnt="0"/>
      <dgm:spPr/>
    </dgm:pt>
    <dgm:pt modelId="{75928499-5F51-46D0-BCC1-8222DDB71FAD}" type="pres">
      <dgm:prSet presAssocID="{E81F4A9E-52D9-44B1-BEB7-5FC95939FBB1}" presName="aNode" presStyleLbl="fgAcc1" presStyleIdx="0" presStyleCnt="3" custScaleX="132305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380E4447-1D76-4D0B-82C5-C2F9EB782B09}" type="pres">
      <dgm:prSet presAssocID="{E81F4A9E-52D9-44B1-BEB7-5FC95939FBB1}" presName="aSpace" presStyleCnt="0"/>
      <dgm:spPr/>
    </dgm:pt>
    <dgm:pt modelId="{F3A610EE-66A0-4EEA-9BE0-E5DDB85CDD5B}" type="pres">
      <dgm:prSet presAssocID="{A4F050EA-5F2D-4413-8B27-3FE594DFCE71}" presName="aNode" presStyleLbl="fgAcc1" presStyleIdx="1" presStyleCnt="3" custScaleX="129135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BB299F05-0F1A-4C9C-B979-3691783BDC06}" type="pres">
      <dgm:prSet presAssocID="{A4F050EA-5F2D-4413-8B27-3FE594DFCE71}" presName="aSpace" presStyleCnt="0"/>
      <dgm:spPr/>
    </dgm:pt>
    <dgm:pt modelId="{39390777-9D63-4B51-8224-CC902A6D3207}" type="pres">
      <dgm:prSet presAssocID="{269F017C-294D-45F0-A00B-50D3778985DF}" presName="aNode" presStyleLbl="fgAcc1" presStyleIdx="2" presStyleCnt="3" custScaleX="125271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E6A8F3A5-00AB-4080-AC7C-4B0CEF537F31}" type="pres">
      <dgm:prSet presAssocID="{269F017C-294D-45F0-A00B-50D3778985DF}" presName="aSpace" presStyleCnt="0"/>
      <dgm:spPr/>
    </dgm:pt>
  </dgm:ptLst>
  <dgm:cxnLst>
    <dgm:cxn modelId="{ED94A143-BC01-48F2-BC7F-0C9DDCDEAFB3}" type="presOf" srcId="{269F017C-294D-45F0-A00B-50D3778985DF}" destId="{39390777-9D63-4B51-8224-CC902A6D3207}" srcOrd="0" destOrd="0" presId="urn:microsoft.com/office/officeart/2005/8/layout/pyramid2"/>
    <dgm:cxn modelId="{B8C11279-8D6B-4114-88CB-3B9F80487B4E}" type="presOf" srcId="{E81F4A9E-52D9-44B1-BEB7-5FC95939FBB1}" destId="{75928499-5F51-46D0-BCC1-8222DDB71FAD}" srcOrd="0" destOrd="0" presId="urn:microsoft.com/office/officeart/2005/8/layout/pyramid2"/>
    <dgm:cxn modelId="{BC73114C-92A7-4690-BE7A-57CDB8F90676}" srcId="{3B80CDCE-90F2-4A16-8FA4-3982DF402206}" destId="{E81F4A9E-52D9-44B1-BEB7-5FC95939FBB1}" srcOrd="0" destOrd="0" parTransId="{DC3156B7-7027-47CE-9B5F-3277964C1F00}" sibTransId="{4889309C-6EED-4BAD-AB53-2911B22A94FC}"/>
    <dgm:cxn modelId="{8E2E79A0-FF73-497B-B41C-9F90C2544513}" type="presOf" srcId="{3B80CDCE-90F2-4A16-8FA4-3982DF402206}" destId="{F0684F6B-F447-48CD-AA94-81EC2246D5FC}" srcOrd="0" destOrd="0" presId="urn:microsoft.com/office/officeart/2005/8/layout/pyramid2"/>
    <dgm:cxn modelId="{6873834C-E882-4761-AB07-96F864C83640}" srcId="{3B80CDCE-90F2-4A16-8FA4-3982DF402206}" destId="{269F017C-294D-45F0-A00B-50D3778985DF}" srcOrd="2" destOrd="0" parTransId="{601E2E1A-64F4-444C-884E-292FCA94E1EC}" sibTransId="{56CAA153-CA8F-45F6-A9B5-734BCB745449}"/>
    <dgm:cxn modelId="{B07B9064-2AFA-473F-A0B3-E3746E40FEC2}" type="presOf" srcId="{A4F050EA-5F2D-4413-8B27-3FE594DFCE71}" destId="{F3A610EE-66A0-4EEA-9BE0-E5DDB85CDD5B}" srcOrd="0" destOrd="0" presId="urn:microsoft.com/office/officeart/2005/8/layout/pyramid2"/>
    <dgm:cxn modelId="{D7130003-E2B5-4B06-B95E-2C156130B8A4}" srcId="{3B80CDCE-90F2-4A16-8FA4-3982DF402206}" destId="{A4F050EA-5F2D-4413-8B27-3FE594DFCE71}" srcOrd="1" destOrd="0" parTransId="{A01DB3BC-D1A5-4910-8CBD-A211A5232E23}" sibTransId="{C86E9DF7-DB44-4B4D-BB1A-D390216D4B1D}"/>
    <dgm:cxn modelId="{76FDCCCB-4868-469E-AA37-711260A5B64D}" type="presParOf" srcId="{F0684F6B-F447-48CD-AA94-81EC2246D5FC}" destId="{212B407A-EECA-4316-BFD9-F7AE1A84508A}" srcOrd="0" destOrd="0" presId="urn:microsoft.com/office/officeart/2005/8/layout/pyramid2"/>
    <dgm:cxn modelId="{65D66555-D544-487F-B3FE-259A4D7D610C}" type="presParOf" srcId="{F0684F6B-F447-48CD-AA94-81EC2246D5FC}" destId="{CCCE40BA-D3B8-43E3-B32E-29557C032C7F}" srcOrd="1" destOrd="0" presId="urn:microsoft.com/office/officeart/2005/8/layout/pyramid2"/>
    <dgm:cxn modelId="{E556C3BB-9FB2-4F3F-9E70-F0973D3BFBA8}" type="presParOf" srcId="{CCCE40BA-D3B8-43E3-B32E-29557C032C7F}" destId="{75928499-5F51-46D0-BCC1-8222DDB71FAD}" srcOrd="0" destOrd="0" presId="urn:microsoft.com/office/officeart/2005/8/layout/pyramid2"/>
    <dgm:cxn modelId="{63B8664A-C002-43F7-831E-F34AF1A6449B}" type="presParOf" srcId="{CCCE40BA-D3B8-43E3-B32E-29557C032C7F}" destId="{380E4447-1D76-4D0B-82C5-C2F9EB782B09}" srcOrd="1" destOrd="0" presId="urn:microsoft.com/office/officeart/2005/8/layout/pyramid2"/>
    <dgm:cxn modelId="{BD8C37E5-C072-46A0-86A8-8DA4EE495C44}" type="presParOf" srcId="{CCCE40BA-D3B8-43E3-B32E-29557C032C7F}" destId="{F3A610EE-66A0-4EEA-9BE0-E5DDB85CDD5B}" srcOrd="2" destOrd="0" presId="urn:microsoft.com/office/officeart/2005/8/layout/pyramid2"/>
    <dgm:cxn modelId="{6707E6D8-D36F-4BE1-A13C-37DD99741624}" type="presParOf" srcId="{CCCE40BA-D3B8-43E3-B32E-29557C032C7F}" destId="{BB299F05-0F1A-4C9C-B979-3691783BDC06}" srcOrd="3" destOrd="0" presId="urn:microsoft.com/office/officeart/2005/8/layout/pyramid2"/>
    <dgm:cxn modelId="{507BBBCA-B08F-4B9F-848C-699482CEF580}" type="presParOf" srcId="{CCCE40BA-D3B8-43E3-B32E-29557C032C7F}" destId="{39390777-9D63-4B51-8224-CC902A6D3207}" srcOrd="4" destOrd="0" presId="urn:microsoft.com/office/officeart/2005/8/layout/pyramid2"/>
    <dgm:cxn modelId="{D66CB734-E929-463C-A457-88916D57E4C8}" type="presParOf" srcId="{CCCE40BA-D3B8-43E3-B32E-29557C032C7F}" destId="{E6A8F3A5-00AB-4080-AC7C-4B0CEF537F31}" srcOrd="5" destOrd="0" presId="urn:microsoft.com/office/officeart/2005/8/layout/pyramid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46DB8F-86C2-4261-8F20-947AB2AD0934}" type="datetimeFigureOut">
              <a:rPr lang="th-TH" smtClean="0"/>
              <a:pPr/>
              <a:t>13/10/56</a:t>
            </a:fld>
            <a:endParaRPr lang="th-TH"/>
          </a:p>
        </p:txBody>
      </p:sp>
      <p:sp>
        <p:nvSpPr>
          <p:cNvPr id="4" name="ตัวยึด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ยึด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424EC7-A39C-40E8-84B3-F9F6194FCBB7}" type="slidenum">
              <a:rPr lang="th-TH" smtClean="0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9D650F-3764-4112-BF17-DB08428A5AD6}" type="slidenum">
              <a:rPr lang="ar-SA"/>
              <a:pPr/>
              <a:t>34</a:t>
            </a:fld>
            <a:endParaRPr lang="en-US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D258A5B-12B4-4D92-B52D-B13487674628}" type="slidenum">
              <a:rPr lang="ar-SA"/>
              <a:pPr/>
              <a:t>35</a:t>
            </a:fld>
            <a:endParaRPr lang="en-US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867CBA2-5540-4EDA-8493-0F0108739539}" type="slidenum">
              <a:rPr lang="en-US" smtClean="0"/>
              <a:pPr/>
              <a:t>38</a:t>
            </a:fld>
            <a:endParaRPr lang="en-US" smtClean="0"/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z="1600" smtClean="0"/>
          </a:p>
          <a:p>
            <a:pPr eaLnBrk="1" hangingPunct="1"/>
            <a:endParaRPr lang="en-US" sz="1600" smtClean="0"/>
          </a:p>
          <a:p>
            <a:pPr eaLnBrk="1" hangingPunct="1"/>
            <a:endParaRPr lang="en-US" sz="1600" b="1" smtClean="0"/>
          </a:p>
          <a:p>
            <a:pPr eaLnBrk="1" hangingPunct="1"/>
            <a:endParaRPr lang="en-US" sz="1600" b="1" smtClean="0"/>
          </a:p>
          <a:p>
            <a:pPr eaLnBrk="1" hangingPunct="1"/>
            <a:endParaRPr lang="en-US" sz="1600" b="1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16DF2-D6ED-4635-8AB9-C0D94B9AE2FA}" type="datetimeFigureOut">
              <a:rPr lang="th-TH" smtClean="0"/>
              <a:pPr/>
              <a:t>13/10/56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0D5F7-1082-4CB3-B663-31289310B87B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16DF2-D6ED-4635-8AB9-C0D94B9AE2FA}" type="datetimeFigureOut">
              <a:rPr lang="th-TH" smtClean="0"/>
              <a:pPr/>
              <a:t>13/10/56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0D5F7-1082-4CB3-B663-31289310B87B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16DF2-D6ED-4635-8AB9-C0D94B9AE2FA}" type="datetimeFigureOut">
              <a:rPr lang="th-TH" smtClean="0"/>
              <a:pPr/>
              <a:t>13/10/56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0D5F7-1082-4CB3-B663-31289310B87B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16DF2-D6ED-4635-8AB9-C0D94B9AE2FA}" type="datetimeFigureOut">
              <a:rPr lang="th-TH" smtClean="0"/>
              <a:pPr/>
              <a:t>13/10/56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0D5F7-1082-4CB3-B663-31289310B87B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16DF2-D6ED-4635-8AB9-C0D94B9AE2FA}" type="datetimeFigureOut">
              <a:rPr lang="th-TH" smtClean="0"/>
              <a:pPr/>
              <a:t>13/10/56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0D5F7-1082-4CB3-B663-31289310B87B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16DF2-D6ED-4635-8AB9-C0D94B9AE2FA}" type="datetimeFigureOut">
              <a:rPr lang="th-TH" smtClean="0"/>
              <a:pPr/>
              <a:t>13/10/56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0D5F7-1082-4CB3-B663-31289310B87B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16DF2-D6ED-4635-8AB9-C0D94B9AE2FA}" type="datetimeFigureOut">
              <a:rPr lang="th-TH" smtClean="0"/>
              <a:pPr/>
              <a:t>13/10/56</a:t>
            </a:fld>
            <a:endParaRPr lang="th-TH"/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0D5F7-1082-4CB3-B663-31289310B87B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16DF2-D6ED-4635-8AB9-C0D94B9AE2FA}" type="datetimeFigureOut">
              <a:rPr lang="th-TH" smtClean="0"/>
              <a:pPr/>
              <a:t>13/10/56</a:t>
            </a:fld>
            <a:endParaRPr lang="th-TH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0D5F7-1082-4CB3-B663-31289310B87B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16DF2-D6ED-4635-8AB9-C0D94B9AE2FA}" type="datetimeFigureOut">
              <a:rPr lang="th-TH" smtClean="0"/>
              <a:pPr/>
              <a:t>13/10/56</a:t>
            </a:fld>
            <a:endParaRPr lang="th-TH"/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0D5F7-1082-4CB3-B663-31289310B87B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16DF2-D6ED-4635-8AB9-C0D94B9AE2FA}" type="datetimeFigureOut">
              <a:rPr lang="th-TH" smtClean="0"/>
              <a:pPr/>
              <a:t>13/10/56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0D5F7-1082-4CB3-B663-31289310B87B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16DF2-D6ED-4635-8AB9-C0D94B9AE2FA}" type="datetimeFigureOut">
              <a:rPr lang="th-TH" smtClean="0"/>
              <a:pPr/>
              <a:t>13/10/56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0D5F7-1082-4CB3-B663-31289310B87B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316DF2-D6ED-4635-8AB9-C0D94B9AE2FA}" type="datetimeFigureOut">
              <a:rPr lang="th-TH" smtClean="0"/>
              <a:pPr/>
              <a:t>13/10/56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00D5F7-1082-4CB3-B663-31289310B87B}" type="slidenum">
              <a:rPr lang="th-TH" smtClean="0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uthorstream.com/Presentation/drarvindkushwaha-1352023-infectious-disease-epidemiology/" TargetMode="External"/><Relationship Id="rId2" Type="http://schemas.openxmlformats.org/officeDocument/2006/relationships/hyperlink" Target="http://www.authorstream.com/Presentation/bharatmewara-1707081-epidemiology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authorstream.com/Presentation/ashokk_kapu-85122-general-epidemiology-ashok-epid-new-entertainment-ppt-powerpoint/" TargetMode="Externa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Basic Concepts of Epidemiology &amp; Social Determinants of </a:t>
            </a:r>
            <a:r>
              <a:rPr lang="en-US" dirty="0" smtClean="0"/>
              <a:t>Health</a:t>
            </a:r>
            <a:endParaRPr lang="th-TH" dirty="0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Prof. </a:t>
            </a:r>
            <a:r>
              <a:rPr lang="en-US" dirty="0" err="1" smtClean="0">
                <a:solidFill>
                  <a:srgbClr val="002060"/>
                </a:solidFill>
              </a:rPr>
              <a:t>Supannee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Promthet</a:t>
            </a:r>
            <a:endParaRPr lang="en-US" dirty="0" smtClean="0">
              <a:solidFill>
                <a:srgbClr val="002060"/>
              </a:solidFill>
            </a:endParaRPr>
          </a:p>
          <a:p>
            <a:r>
              <a:rPr lang="en-US" dirty="0" smtClean="0">
                <a:solidFill>
                  <a:srgbClr val="002060"/>
                </a:solidFill>
              </a:rPr>
              <a:t>27 </a:t>
            </a:r>
            <a:r>
              <a:rPr lang="en-US" dirty="0" err="1" smtClean="0">
                <a:solidFill>
                  <a:srgbClr val="002060"/>
                </a:solidFill>
              </a:rPr>
              <a:t>Septmber</a:t>
            </a:r>
            <a:r>
              <a:rPr lang="en-US" dirty="0" smtClean="0">
                <a:solidFill>
                  <a:srgbClr val="002060"/>
                </a:solidFill>
              </a:rPr>
              <a:t> 2013: 9.00-12.00</a:t>
            </a:r>
            <a:endParaRPr lang="th-TH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347864" y="1772816"/>
            <a:ext cx="5544616" cy="4680520"/>
          </a:xfrm>
        </p:spPr>
        <p:txBody>
          <a:bodyPr>
            <a:normAutofit lnSpcReduction="10000"/>
          </a:bodyPr>
          <a:lstStyle/>
          <a:p>
            <a:r>
              <a:rPr lang="en-IN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IN" sz="36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Epidemiology is the study of </a:t>
            </a:r>
            <a:r>
              <a:rPr lang="en-IN" sz="3600" b="1" i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frequency, distribution and determinants </a:t>
            </a:r>
            <a:r>
              <a:rPr lang="en-IN" sz="36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of health-related states or events in specified population and the </a:t>
            </a:r>
            <a:r>
              <a:rPr lang="en-IN" sz="3600" b="1" i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application of the study </a:t>
            </a:r>
            <a:r>
              <a:rPr lang="en-IN" sz="36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 control health problems.”</a:t>
            </a:r>
            <a:endParaRPr lang="en-IN" sz="3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en-IN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75632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t">
            <a:normAutofit fontScale="90000"/>
          </a:bodyPr>
          <a:lstStyle/>
          <a:p>
            <a:pPr algn="ctr"/>
            <a:r>
              <a:rPr lang="en-I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Definition of Epidemiology:- 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IN" dirty="0" smtClean="0">
                <a:latin typeface="Times New Roman" pitchFamily="18" charset="0"/>
                <a:cs typeface="Times New Roman" pitchFamily="18" charset="0"/>
              </a:rPr>
            </a:br>
            <a:endParaRPr lang="en-IN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last_john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772816"/>
            <a:ext cx="2822714" cy="352839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95536" y="5301208"/>
            <a:ext cx="2808312" cy="79208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John M. Last</a:t>
            </a:r>
            <a:r>
              <a:rPr lang="en-IN" sz="24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IN" sz="2400" b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1988</a:t>
            </a:r>
            <a:r>
              <a:rPr lang="en-IN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IN" sz="2400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8820472" cy="1124744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>
            <a:noAutofit/>
          </a:bodyPr>
          <a:lstStyle/>
          <a:p>
            <a:pPr algn="ctr"/>
            <a:r>
              <a:rPr lang="en-IN" sz="44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Components of epidemiology:</a:t>
            </a:r>
            <a:br>
              <a:rPr lang="en-IN" sz="44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en-IN" sz="44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1"/>
          </p:nvPr>
        </p:nvGraphicFramePr>
        <p:xfrm>
          <a:off x="0" y="1052736"/>
          <a:ext cx="8820472" cy="5517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Graphic spid="6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496944" cy="792088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>
            <a:noAutofit/>
          </a:bodyPr>
          <a:lstStyle/>
          <a:p>
            <a:pPr lvl="0"/>
            <a:r>
              <a:rPr lang="en-IN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Study of the frequency of disease: - </a:t>
            </a:r>
            <a:br>
              <a:rPr lang="en-IN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en-IN" sz="32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51520" y="1052736"/>
            <a:ext cx="8496944" cy="5616624"/>
          </a:xfrm>
        </p:spPr>
        <p:txBody>
          <a:bodyPr>
            <a:noAutofit/>
          </a:bodyPr>
          <a:lstStyle/>
          <a:p>
            <a:r>
              <a:rPr lang="e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Measurement of frequency of disease, disability or death in the form of </a:t>
            </a:r>
            <a:r>
              <a:rPr lang="en-IN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rates</a:t>
            </a:r>
            <a:r>
              <a:rPr lang="e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IN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ratios</a:t>
            </a:r>
            <a:r>
              <a:rPr lang="e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IN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proportions.</a:t>
            </a:r>
          </a:p>
          <a:p>
            <a:r>
              <a:rPr lang="e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Prevalence rate, </a:t>
            </a:r>
          </a:p>
          <a:p>
            <a:r>
              <a:rPr lang="e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Incidence rate of disease, </a:t>
            </a:r>
          </a:p>
          <a:p>
            <a:r>
              <a:rPr lang="e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Death rate</a:t>
            </a:r>
          </a:p>
          <a:p>
            <a:r>
              <a:rPr lang="e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health needs &amp; health demands </a:t>
            </a:r>
          </a:p>
          <a:p>
            <a:r>
              <a:rPr lang="e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health care utilization </a:t>
            </a:r>
          </a:p>
          <a:p>
            <a:r>
              <a:rPr lang="e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Male-female ratio </a:t>
            </a:r>
          </a:p>
          <a:p>
            <a:r>
              <a:rPr lang="e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etc</a:t>
            </a:r>
            <a:endParaRPr lang="en-IN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rgbClr val="002060"/>
                </a:solidFill>
              </a:rPr>
              <a:t>Epidemiological approach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57400"/>
            <a:ext cx="8229600" cy="44958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002060"/>
                </a:solidFill>
              </a:rPr>
              <a:t>Asking Questions</a:t>
            </a:r>
          </a:p>
          <a:p>
            <a:pPr eaLnBrk="1" hangingPunct="1"/>
            <a:r>
              <a:rPr lang="en-US" smtClean="0">
                <a:solidFill>
                  <a:srgbClr val="002060"/>
                </a:solidFill>
              </a:rPr>
              <a:t>Making Comparisons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rgbClr val="002060"/>
                </a:solidFill>
              </a:rPr>
              <a:t>Asking questions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229600" cy="44958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mtClean="0">
                <a:solidFill>
                  <a:srgbClr val="002060"/>
                </a:solidFill>
              </a:rPr>
              <a:t>Related to Health Events: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mtClean="0">
                <a:solidFill>
                  <a:srgbClr val="002060"/>
                </a:solidFill>
              </a:rPr>
              <a:t>What is the event (problem)?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mtClean="0">
                <a:solidFill>
                  <a:srgbClr val="002060"/>
                </a:solidFill>
              </a:rPr>
              <a:t>What is the magnitude ?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mtClean="0">
                <a:solidFill>
                  <a:srgbClr val="002060"/>
                </a:solidFill>
              </a:rPr>
              <a:t>Where did it happen ?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mtClean="0">
                <a:solidFill>
                  <a:srgbClr val="002060"/>
                </a:solidFill>
              </a:rPr>
              <a:t>When did it happen ?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mtClean="0">
                <a:solidFill>
                  <a:srgbClr val="002060"/>
                </a:solidFill>
              </a:rPr>
              <a:t>Who were affected ?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mtClean="0">
                <a:solidFill>
                  <a:srgbClr val="002060"/>
                </a:solidFill>
              </a:rPr>
              <a:t>Why did it happen </a:t>
            </a:r>
          </a:p>
          <a:p>
            <a:pPr marL="609600" indent="-609600" eaLnBrk="1" hangingPunct="1">
              <a:buFontTx/>
              <a:buNone/>
            </a:pPr>
            <a:endParaRPr lang="en-US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13716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rgbClr val="002060"/>
                </a:solidFill>
              </a:rPr>
              <a:t>Related to Health Action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229600" cy="5257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>
                <a:solidFill>
                  <a:srgbClr val="002060"/>
                </a:solidFill>
              </a:rPr>
              <a:t>What can be done to reduce this problem and its consequences?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>
                <a:solidFill>
                  <a:srgbClr val="002060"/>
                </a:solidFill>
              </a:rPr>
              <a:t>How can it be prevented?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>
                <a:solidFill>
                  <a:srgbClr val="002060"/>
                </a:solidFill>
              </a:rPr>
              <a:t>What action should be taken by the community? By other sectors? Where and for whom these activities be carried out?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>
                <a:solidFill>
                  <a:srgbClr val="002060"/>
                </a:solidFill>
              </a:rPr>
              <a:t>What resources are required? How are the activities to be organised?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>
                <a:solidFill>
                  <a:srgbClr val="002060"/>
                </a:solidFill>
              </a:rPr>
              <a:t>What difficulties may arise, and how might they be overcome?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rgbClr val="002060"/>
                </a:solidFill>
              </a:rPr>
              <a:t>Making comparisons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57400"/>
            <a:ext cx="8229600" cy="44958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002060"/>
                </a:solidFill>
              </a:rPr>
              <a:t>Between two ( or more groups)</a:t>
            </a:r>
          </a:p>
          <a:p>
            <a:pPr eaLnBrk="1" hangingPunct="1"/>
            <a:r>
              <a:rPr lang="en-US" smtClean="0">
                <a:solidFill>
                  <a:srgbClr val="002060"/>
                </a:solidFill>
              </a:rPr>
              <a:t>One group having the disease and the other group not having the disease</a:t>
            </a:r>
          </a:p>
          <a:p>
            <a:pPr eaLnBrk="1" hangingPunct="1"/>
            <a:r>
              <a:rPr lang="en-US" smtClean="0">
                <a:solidFill>
                  <a:srgbClr val="002060"/>
                </a:solidFill>
              </a:rPr>
              <a:t>Comparison between individuals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762000"/>
            <a:ext cx="8763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solidFill>
                  <a:srgbClr val="002060"/>
                </a:solidFill>
              </a:rPr>
              <a:t>Basic measurements in epidemiology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09800"/>
            <a:ext cx="8229600" cy="44958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002060"/>
                </a:solidFill>
              </a:rPr>
              <a:t>Measurement of mortality</a:t>
            </a:r>
          </a:p>
          <a:p>
            <a:pPr eaLnBrk="1" hangingPunct="1"/>
            <a:r>
              <a:rPr lang="en-US" dirty="0" smtClean="0">
                <a:solidFill>
                  <a:srgbClr val="002060"/>
                </a:solidFill>
              </a:rPr>
              <a:t>Measurement of morbidity</a:t>
            </a:r>
          </a:p>
          <a:p>
            <a:pPr eaLnBrk="1" hangingPunct="1"/>
            <a:r>
              <a:rPr lang="en-US" dirty="0" smtClean="0">
                <a:solidFill>
                  <a:srgbClr val="002060"/>
                </a:solidFill>
              </a:rPr>
              <a:t>Measurement of </a:t>
            </a:r>
            <a:r>
              <a:rPr lang="en-US" dirty="0" err="1" smtClean="0">
                <a:solidFill>
                  <a:srgbClr val="002060"/>
                </a:solidFill>
              </a:rPr>
              <a:t>disablity</a:t>
            </a:r>
            <a:endParaRPr lang="en-US" dirty="0" smtClean="0">
              <a:solidFill>
                <a:srgbClr val="002060"/>
              </a:solidFill>
            </a:endParaRPr>
          </a:p>
          <a:p>
            <a:pPr eaLnBrk="1" hangingPunct="1"/>
            <a:r>
              <a:rPr lang="en-US" dirty="0" smtClean="0">
                <a:solidFill>
                  <a:srgbClr val="002060"/>
                </a:solidFill>
              </a:rPr>
              <a:t>Measurement of </a:t>
            </a:r>
            <a:r>
              <a:rPr lang="en-US" dirty="0" err="1" smtClean="0">
                <a:solidFill>
                  <a:srgbClr val="002060"/>
                </a:solidFill>
              </a:rPr>
              <a:t>natality</a:t>
            </a:r>
            <a:endParaRPr lang="en-US" dirty="0" smtClean="0">
              <a:solidFill>
                <a:srgbClr val="002060"/>
              </a:solidFill>
            </a:endParaRPr>
          </a:p>
          <a:p>
            <a:pPr eaLnBrk="1" hangingPunct="1"/>
            <a:r>
              <a:rPr lang="en-US" dirty="0" smtClean="0">
                <a:solidFill>
                  <a:srgbClr val="002060"/>
                </a:solidFill>
              </a:rPr>
              <a:t>Measurement of presence or absence or distribution of characters or attributes of the disease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endParaRPr lang="th-TH" smtClean="0">
              <a:solidFill>
                <a:srgbClr val="002060"/>
              </a:solidFill>
            </a:endParaRP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229600" cy="44958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002060"/>
                </a:solidFill>
              </a:rPr>
              <a:t>Measurement of medical needs, health care facilities, utilisation of services and other health related events</a:t>
            </a:r>
          </a:p>
          <a:p>
            <a:pPr eaLnBrk="1" hangingPunct="1"/>
            <a:r>
              <a:rPr lang="en-US" smtClean="0">
                <a:solidFill>
                  <a:srgbClr val="002060"/>
                </a:solidFill>
              </a:rPr>
              <a:t>Measurement of presence or absence or distribution of the environmental and other factors suspected of causing the disease</a:t>
            </a:r>
          </a:p>
          <a:p>
            <a:pPr eaLnBrk="1" hangingPunct="1"/>
            <a:r>
              <a:rPr lang="en-US" smtClean="0">
                <a:solidFill>
                  <a:srgbClr val="002060"/>
                </a:solidFill>
              </a:rPr>
              <a:t>Measurement of demographic variables.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rgbClr val="002060"/>
                </a:solidFill>
              </a:rPr>
              <a:t>Tools of measurements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229600" cy="4495800"/>
          </a:xfrm>
        </p:spPr>
        <p:txBody>
          <a:bodyPr/>
          <a:lstStyle/>
          <a:p>
            <a:pPr marL="609600" indent="-609600" eaLnBrk="1" hangingPunct="1">
              <a:buFontTx/>
              <a:buAutoNum type="arabicPeriod"/>
            </a:pPr>
            <a:r>
              <a:rPr lang="en-US" smtClean="0">
                <a:solidFill>
                  <a:srgbClr val="002060"/>
                </a:solidFill>
              </a:rPr>
              <a:t>Rates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mtClean="0">
                <a:solidFill>
                  <a:srgbClr val="002060"/>
                </a:solidFill>
              </a:rPr>
              <a:t>Ratios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mtClean="0">
                <a:solidFill>
                  <a:srgbClr val="002060"/>
                </a:solidFill>
              </a:rPr>
              <a:t>Proportions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Goals of this lecture are: </a:t>
            </a:r>
            <a:endParaRPr lang="en-US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1.) Students will have a general understanding of what the field of Epidemiology is and its importance to Public Health.</a:t>
            </a:r>
          </a:p>
          <a:p>
            <a:r>
              <a:rPr lang="en-US" dirty="0"/>
              <a:t>2.) Students will have a general understanding of social determinant of health</a:t>
            </a:r>
          </a:p>
          <a:p>
            <a:r>
              <a:rPr lang="en-US" dirty="0"/>
              <a:t>3.)Students can discuss how social determinants of health affect/contribute to the development of various illnesses</a:t>
            </a:r>
          </a:p>
          <a:p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chemeClr val="accent5">
                    <a:lumMod val="25000"/>
                  </a:schemeClr>
                </a:solidFill>
              </a:rPr>
              <a:t>Rate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229600" cy="44958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chemeClr val="accent5">
                    <a:lumMod val="25000"/>
                  </a:schemeClr>
                </a:solidFill>
              </a:rPr>
              <a:t>500 deaths from motor vehicle accidents in city A during 1985</a:t>
            </a:r>
          </a:p>
          <a:p>
            <a:pPr eaLnBrk="1" hangingPunct="1">
              <a:defRPr/>
            </a:pPr>
            <a:r>
              <a:rPr lang="en-US" smtClean="0">
                <a:solidFill>
                  <a:schemeClr val="accent5">
                    <a:lumMod val="25000"/>
                  </a:schemeClr>
                </a:solidFill>
              </a:rPr>
              <a:t>For comparison between City A and City B calculate Rate</a:t>
            </a:r>
          </a:p>
          <a:p>
            <a:pPr eaLnBrk="1" hangingPunct="1">
              <a:defRPr/>
            </a:pPr>
            <a:r>
              <a:rPr lang="en-US" smtClean="0">
                <a:solidFill>
                  <a:schemeClr val="accent5">
                    <a:lumMod val="25000"/>
                  </a:schemeClr>
                </a:solidFill>
              </a:rPr>
              <a:t>Rate measures the occurrence of some particular event in a population during a given time period.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accent5">
                    <a:lumMod val="25000"/>
                  </a:schemeClr>
                </a:solidFill>
              </a:rPr>
              <a:t>Death Rate:</a:t>
            </a:r>
          </a:p>
          <a:p>
            <a:pPr eaLnBrk="1" hangingPunct="1">
              <a:defRPr/>
            </a:pPr>
            <a:r>
              <a:rPr lang="en-US" dirty="0" smtClean="0">
                <a:solidFill>
                  <a:schemeClr val="accent5">
                    <a:lumMod val="25000"/>
                  </a:schemeClr>
                </a:solidFill>
              </a:rPr>
              <a:t>Specific Rate: Disease specific, age-group specific, specific time periods</a:t>
            </a:r>
          </a:p>
          <a:p>
            <a:pPr eaLnBrk="1" hangingPunct="1">
              <a:defRPr/>
            </a:pPr>
            <a:r>
              <a:rPr lang="en-US" dirty="0" smtClean="0">
                <a:solidFill>
                  <a:schemeClr val="accent5">
                    <a:lumMod val="25000"/>
                  </a:schemeClr>
                </a:solidFill>
              </a:rPr>
              <a:t>Standardized rates:   By direct method and indirect method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chemeClr val="accent5">
                    <a:lumMod val="25000"/>
                  </a:schemeClr>
                </a:solidFill>
              </a:rPr>
              <a:t>Ratio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229600" cy="44958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chemeClr val="accent5">
                    <a:lumMod val="25000"/>
                  </a:schemeClr>
                </a:solidFill>
              </a:rPr>
              <a:t>Expresses a relation in the size between two random quantities.</a:t>
            </a:r>
          </a:p>
          <a:p>
            <a:pPr eaLnBrk="1" hangingPunct="1">
              <a:defRPr/>
            </a:pPr>
            <a:r>
              <a:rPr lang="en-US" smtClean="0">
                <a:solidFill>
                  <a:schemeClr val="accent5">
                    <a:lumMod val="25000"/>
                  </a:schemeClr>
                </a:solidFill>
              </a:rPr>
              <a:t>Numerator is not a component of denominator</a:t>
            </a:r>
          </a:p>
          <a:p>
            <a:pPr eaLnBrk="1" hangingPunct="1">
              <a:defRPr/>
            </a:pPr>
            <a:r>
              <a:rPr lang="en-US" smtClean="0">
                <a:solidFill>
                  <a:schemeClr val="accent5">
                    <a:lumMod val="25000"/>
                  </a:schemeClr>
                </a:solidFill>
              </a:rPr>
              <a:t>X : Y = X/Y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chemeClr val="accent5">
                    <a:lumMod val="25000"/>
                  </a:schemeClr>
                </a:solidFill>
              </a:rPr>
              <a:t>Proportion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229600" cy="4495800"/>
          </a:xfrm>
        </p:spPr>
        <p:txBody>
          <a:bodyPr/>
          <a:lstStyle/>
          <a:p>
            <a:pPr eaLnBrk="1" hangingPunct="1">
              <a:buClr>
                <a:schemeClr val="accent5">
                  <a:lumMod val="25000"/>
                </a:schemeClr>
              </a:buClr>
              <a:defRPr/>
            </a:pPr>
            <a:r>
              <a:rPr lang="en-US" dirty="0" smtClean="0">
                <a:solidFill>
                  <a:schemeClr val="accent5">
                    <a:lumMod val="25000"/>
                  </a:schemeClr>
                </a:solidFill>
              </a:rPr>
              <a:t>A proportion is a ratio which indicates the relation in magnitude of a part of the whole.</a:t>
            </a:r>
          </a:p>
          <a:p>
            <a:pPr eaLnBrk="1" hangingPunct="1">
              <a:buClr>
                <a:schemeClr val="accent5">
                  <a:lumMod val="25000"/>
                </a:schemeClr>
              </a:buClr>
              <a:defRPr/>
            </a:pPr>
            <a:r>
              <a:rPr lang="en-US" dirty="0" smtClean="0">
                <a:solidFill>
                  <a:schemeClr val="accent5">
                    <a:lumMod val="25000"/>
                  </a:schemeClr>
                </a:solidFill>
              </a:rPr>
              <a:t>Numerator is always included in the denominator.</a:t>
            </a:r>
          </a:p>
          <a:p>
            <a:pPr eaLnBrk="1" hangingPunct="1">
              <a:buClr>
                <a:schemeClr val="accent5">
                  <a:lumMod val="25000"/>
                </a:schemeClr>
              </a:buClr>
              <a:defRPr/>
            </a:pPr>
            <a:r>
              <a:rPr lang="en-US" dirty="0" smtClean="0">
                <a:solidFill>
                  <a:schemeClr val="accent5">
                    <a:lumMod val="25000"/>
                  </a:schemeClr>
                </a:solidFill>
              </a:rPr>
              <a:t>Usually expressed as percentage.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chemeClr val="accent5">
                    <a:lumMod val="25000"/>
                  </a:schemeClr>
                </a:solidFill>
              </a:rPr>
              <a:t>Adjusted  or standardized rates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133600"/>
            <a:ext cx="8229600" cy="4495800"/>
          </a:xfrm>
        </p:spPr>
        <p:txBody>
          <a:bodyPr/>
          <a:lstStyle/>
          <a:p>
            <a:pPr eaLnBrk="1" hangingPunct="1">
              <a:buClr>
                <a:schemeClr val="accent5">
                  <a:lumMod val="25000"/>
                </a:schemeClr>
              </a:buClr>
              <a:defRPr/>
            </a:pPr>
            <a:r>
              <a:rPr lang="en-US" dirty="0" smtClean="0">
                <a:solidFill>
                  <a:schemeClr val="accent5">
                    <a:lumMod val="25000"/>
                  </a:schemeClr>
                </a:solidFill>
              </a:rPr>
              <a:t>Direct Standardization</a:t>
            </a:r>
          </a:p>
          <a:p>
            <a:pPr eaLnBrk="1" hangingPunct="1">
              <a:buClr>
                <a:schemeClr val="accent5">
                  <a:lumMod val="25000"/>
                </a:schemeClr>
              </a:buClr>
              <a:defRPr/>
            </a:pPr>
            <a:endParaRPr lang="en-US" dirty="0" smtClean="0">
              <a:solidFill>
                <a:schemeClr val="accent5">
                  <a:lumMod val="25000"/>
                </a:schemeClr>
              </a:solidFill>
            </a:endParaRPr>
          </a:p>
          <a:p>
            <a:pPr eaLnBrk="1" hangingPunct="1">
              <a:buClr>
                <a:schemeClr val="accent5">
                  <a:lumMod val="25000"/>
                </a:schemeClr>
              </a:buClr>
              <a:defRPr/>
            </a:pPr>
            <a:endParaRPr lang="en-US" dirty="0" smtClean="0">
              <a:solidFill>
                <a:schemeClr val="accent5">
                  <a:lumMod val="25000"/>
                </a:schemeClr>
              </a:solidFill>
            </a:endParaRPr>
          </a:p>
          <a:p>
            <a:pPr eaLnBrk="1" hangingPunct="1">
              <a:buClr>
                <a:schemeClr val="accent5">
                  <a:lumMod val="25000"/>
                </a:schemeClr>
              </a:buClr>
              <a:defRPr/>
            </a:pPr>
            <a:r>
              <a:rPr lang="en-US" dirty="0" smtClean="0">
                <a:solidFill>
                  <a:schemeClr val="accent5">
                    <a:lumMod val="25000"/>
                  </a:schemeClr>
                </a:solidFill>
              </a:rPr>
              <a:t>Indirect standardization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6096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chemeClr val="accent5">
                    <a:lumMod val="25000"/>
                  </a:schemeClr>
                </a:solidFill>
              </a:rPr>
              <a:t>Direct Standardization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1981200"/>
            <a:ext cx="8229600" cy="4495800"/>
          </a:xfrm>
        </p:spPr>
        <p:txBody>
          <a:bodyPr/>
          <a:lstStyle/>
          <a:p>
            <a:pPr eaLnBrk="1" hangingPunct="1">
              <a:buClr>
                <a:schemeClr val="accent5">
                  <a:lumMod val="25000"/>
                </a:schemeClr>
              </a:buClr>
              <a:defRPr/>
            </a:pPr>
            <a:r>
              <a:rPr lang="en-US" dirty="0" smtClean="0">
                <a:solidFill>
                  <a:schemeClr val="accent5">
                    <a:lumMod val="25000"/>
                  </a:schemeClr>
                </a:solidFill>
              </a:rPr>
              <a:t>Select a standard population</a:t>
            </a:r>
          </a:p>
          <a:p>
            <a:pPr eaLnBrk="1" hangingPunct="1">
              <a:buClr>
                <a:schemeClr val="accent5">
                  <a:lumMod val="25000"/>
                </a:schemeClr>
              </a:buClr>
              <a:defRPr/>
            </a:pPr>
            <a:r>
              <a:rPr lang="en-US" dirty="0" smtClean="0">
                <a:solidFill>
                  <a:schemeClr val="accent5">
                    <a:lumMod val="25000"/>
                  </a:schemeClr>
                </a:solidFill>
              </a:rPr>
              <a:t>A standard population is defined as one for which the numbers in each age and sex group are known.</a:t>
            </a:r>
          </a:p>
          <a:p>
            <a:pPr eaLnBrk="1" hangingPunct="1">
              <a:buClr>
                <a:schemeClr val="accent5">
                  <a:lumMod val="25000"/>
                </a:schemeClr>
              </a:buClr>
              <a:defRPr/>
            </a:pPr>
            <a:r>
              <a:rPr lang="en-US" dirty="0" smtClean="0">
                <a:solidFill>
                  <a:schemeClr val="accent5">
                    <a:lumMod val="25000"/>
                  </a:schemeClr>
                </a:solidFill>
              </a:rPr>
              <a:t>Apply to the standard population, the age-specific rates of the population whose crude death rate is to be adjusted or standardized.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894" name="Group 54"/>
          <p:cNvGraphicFramePr>
            <a:graphicFrameLocks noGrp="1"/>
          </p:cNvGraphicFramePr>
          <p:nvPr/>
        </p:nvGraphicFramePr>
        <p:xfrm>
          <a:off x="457200" y="882650"/>
          <a:ext cx="8382000" cy="5593715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095500"/>
                <a:gridCol w="2095500"/>
                <a:gridCol w="2095500"/>
                <a:gridCol w="2095500"/>
              </a:tblGrid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Arial" pitchFamily="34" charset="0"/>
                        </a:rPr>
                        <a:t>Age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25000"/>
                          </a:schemeClr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Arial" pitchFamily="34" charset="0"/>
                        </a:rPr>
                        <a:t>MYP per 1000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Arial" pitchFamily="34" charset="0"/>
                        </a:rPr>
                        <a:t>Deaths in the year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Arial" pitchFamily="34" charset="0"/>
                        </a:rPr>
                        <a:t>Age specific death rates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81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Arial" pitchFamily="34" charset="0"/>
                        </a:rPr>
                        <a:t>0 – 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Arial" pitchFamily="34" charset="0"/>
                        </a:rPr>
                        <a:t>5 – 14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Arial" pitchFamily="34" charset="0"/>
                        </a:rPr>
                        <a:t>15 -19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Arial" pitchFamily="34" charset="0"/>
                        </a:rPr>
                        <a:t>20 – 24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Arial" pitchFamily="34" charset="0"/>
                        </a:rPr>
                        <a:t>25 – 34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Arial" pitchFamily="34" charset="0"/>
                        </a:rPr>
                        <a:t>35 – 44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Arial" pitchFamily="34" charset="0"/>
                        </a:rPr>
                        <a:t>45 – 54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Arial" pitchFamily="34" charset="0"/>
                        </a:rPr>
                        <a:t>55 - 64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Arial" pitchFamily="34" charset="0"/>
                        </a:rPr>
                        <a:t>4000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Arial" pitchFamily="34" charset="0"/>
                        </a:rPr>
                        <a:t>4500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Arial" pitchFamily="34" charset="0"/>
                        </a:rPr>
                        <a:t>4000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Arial" pitchFamily="34" charset="0"/>
                        </a:rPr>
                        <a:t>5000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Arial" pitchFamily="34" charset="0"/>
                        </a:rPr>
                        <a:t>4000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Arial" pitchFamily="34" charset="0"/>
                        </a:rPr>
                        <a:t>8000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Arial" pitchFamily="34" charset="0"/>
                        </a:rPr>
                        <a:t>9000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Arial" pitchFamily="34" charset="0"/>
                        </a:rPr>
                        <a:t>8000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Arial" pitchFamily="34" charset="0"/>
                        </a:rPr>
                        <a:t>7000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Arial" pitchFamily="34" charset="0"/>
                        </a:rPr>
                        <a:t>60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Arial" pitchFamily="34" charset="0"/>
                        </a:rPr>
                        <a:t>20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Arial" pitchFamily="34" charset="0"/>
                        </a:rPr>
                        <a:t>12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Arial" pitchFamily="34" charset="0"/>
                        </a:rPr>
                        <a:t>15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Arial" pitchFamily="34" charset="0"/>
                        </a:rPr>
                        <a:t>16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Arial" pitchFamily="34" charset="0"/>
                        </a:rPr>
                        <a:t>25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Arial" pitchFamily="34" charset="0"/>
                        </a:rPr>
                        <a:t>48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Arial" pitchFamily="34" charset="0"/>
                        </a:rPr>
                        <a:t>100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Arial" pitchFamily="34" charset="0"/>
                        </a:rPr>
                        <a:t>150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Arial" pitchFamily="34" charset="0"/>
                        </a:rPr>
                        <a:t>15.0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Arial" pitchFamily="34" charset="0"/>
                        </a:rPr>
                        <a:t>4.4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Arial" pitchFamily="34" charset="0"/>
                        </a:rPr>
                        <a:t>3.0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Arial" pitchFamily="34" charset="0"/>
                        </a:rPr>
                        <a:t>3.0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Arial" pitchFamily="34" charset="0"/>
                        </a:rPr>
                        <a:t>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Arial" pitchFamily="34" charset="0"/>
                        </a:rPr>
                        <a:t>3.1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Arial" pitchFamily="34" charset="0"/>
                        </a:rPr>
                        <a:t>5.3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Arial" pitchFamily="34" charset="0"/>
                        </a:rPr>
                        <a:t>12.5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Arial" pitchFamily="34" charset="0"/>
                        </a:rPr>
                        <a:t>21.4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th-TH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25000"/>
                          </a:schemeClr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Arial" pitchFamily="34" charset="0"/>
                        </a:rPr>
                        <a:t>53,500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Arial" pitchFamily="34" charset="0"/>
                        </a:rPr>
                        <a:t>446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th-TH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25000"/>
                          </a:schemeClr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3075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Arial" pitchFamily="34" charset="0"/>
                        </a:rPr>
                        <a:t>Crude death rate per 1000 = 8.3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897" name="Group 33"/>
          <p:cNvGraphicFramePr>
            <a:graphicFrameLocks noGrp="1"/>
          </p:cNvGraphicFramePr>
          <p:nvPr/>
        </p:nvGraphicFramePr>
        <p:xfrm>
          <a:off x="609600" y="838200"/>
          <a:ext cx="8382000" cy="5957888"/>
        </p:xfrm>
        <a:graphic>
          <a:graphicData uri="http://schemas.openxmlformats.org/drawingml/2006/table">
            <a:tbl>
              <a:tblPr/>
              <a:tblGrid>
                <a:gridCol w="2095500"/>
                <a:gridCol w="2095500"/>
                <a:gridCol w="2095500"/>
                <a:gridCol w="2095500"/>
              </a:tblGrid>
              <a:tr h="7061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Arial" pitchFamily="34" charset="0"/>
                        </a:rPr>
                        <a:t>Age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25000"/>
                          </a:schemeClr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Arial" pitchFamily="34" charset="0"/>
                        </a:rPr>
                        <a:t>Standard population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Arial" pitchFamily="34" charset="0"/>
                        </a:rPr>
                        <a:t>Age specific death rates per 1000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Arial" pitchFamily="34" charset="0"/>
                        </a:rPr>
                        <a:t>Expected deaths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908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Arial" pitchFamily="34" charset="0"/>
                        </a:rPr>
                        <a:t>0 – 4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Arial" pitchFamily="34" charset="0"/>
                        </a:rPr>
                        <a:t>5 – 14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Arial" pitchFamily="34" charset="0"/>
                        </a:rPr>
                        <a:t>15 -19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Arial" pitchFamily="34" charset="0"/>
                        </a:rPr>
                        <a:t>20 – 24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Arial" pitchFamily="34" charset="0"/>
                        </a:rPr>
                        <a:t>25 – 34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Arial" pitchFamily="34" charset="0"/>
                        </a:rPr>
                        <a:t>35 – 44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Arial" pitchFamily="34" charset="0"/>
                        </a:rPr>
                        <a:t>45 – 54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Arial" pitchFamily="34" charset="0"/>
                        </a:rPr>
                        <a:t>55 - 64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Arial" pitchFamily="34" charset="0"/>
                        </a:rPr>
                        <a:t>2400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Arial" pitchFamily="34" charset="0"/>
                        </a:rPr>
                        <a:t>9600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Arial" pitchFamily="34" charset="0"/>
                        </a:rPr>
                        <a:t>19000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Arial" pitchFamily="34" charset="0"/>
                        </a:rPr>
                        <a:t>9000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Arial" pitchFamily="34" charset="0"/>
                        </a:rPr>
                        <a:t>8000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Arial" pitchFamily="34" charset="0"/>
                        </a:rPr>
                        <a:t>14000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Arial" pitchFamily="34" charset="0"/>
                        </a:rPr>
                        <a:t>12000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Arial" pitchFamily="34" charset="0"/>
                        </a:rPr>
                        <a:t>11000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Arial" pitchFamily="34" charset="0"/>
                        </a:rPr>
                        <a:t>80000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Arial" pitchFamily="34" charset="0"/>
                        </a:rPr>
                        <a:t>15.0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Arial" pitchFamily="34" charset="0"/>
                        </a:rPr>
                        <a:t>4.4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Arial" pitchFamily="34" charset="0"/>
                        </a:rPr>
                        <a:t>3.0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Arial" pitchFamily="34" charset="0"/>
                        </a:rPr>
                        <a:t>3.0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Arial" pitchFamily="34" charset="0"/>
                        </a:rPr>
                        <a:t>4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Arial" pitchFamily="34" charset="0"/>
                        </a:rPr>
                        <a:t>3.1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Arial" pitchFamily="34" charset="0"/>
                        </a:rPr>
                        <a:t>5.3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Arial" pitchFamily="34" charset="0"/>
                        </a:rPr>
                        <a:t>12.5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Arial" pitchFamily="34" charset="0"/>
                        </a:rPr>
                        <a:t>21.4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Arial" pitchFamily="34" charset="0"/>
                        </a:rPr>
                        <a:t>36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Arial" pitchFamily="34" charset="0"/>
                        </a:rPr>
                        <a:t>42.24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Arial" pitchFamily="34" charset="0"/>
                        </a:rPr>
                        <a:t>57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Arial" pitchFamily="34" charset="0"/>
                        </a:rPr>
                        <a:t>27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Arial" pitchFamily="34" charset="0"/>
                        </a:rPr>
                        <a:t>32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Arial" pitchFamily="34" charset="0"/>
                        </a:rPr>
                        <a:t>43.4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Arial" pitchFamily="34" charset="0"/>
                        </a:rPr>
                        <a:t>6306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Arial" pitchFamily="34" charset="0"/>
                        </a:rPr>
                        <a:t>137.5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Arial" pitchFamily="34" charset="0"/>
                        </a:rPr>
                        <a:t>171.2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9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th-TH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5">
                            <a:lumMod val="25000"/>
                          </a:schemeClr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Arial" pitchFamily="34" charset="0"/>
                        </a:rPr>
                        <a:t>93000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th-TH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5">
                            <a:lumMod val="25000"/>
                          </a:schemeClr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Arial" pitchFamily="34" charset="0"/>
                        </a:rPr>
                        <a:t>609.94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1187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Arial" pitchFamily="34" charset="0"/>
                        </a:rPr>
                        <a:t>Standardized death rate = 6.56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accent5">
                    <a:lumMod val="25000"/>
                  </a:schemeClr>
                </a:solidFill>
              </a:rPr>
              <a:t>Measurement Morbidity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229600" cy="4495800"/>
          </a:xfrm>
        </p:spPr>
        <p:txBody>
          <a:bodyPr/>
          <a:lstStyle/>
          <a:p>
            <a:pPr eaLnBrk="1" hangingPunct="1">
              <a:buClr>
                <a:schemeClr val="accent5">
                  <a:lumMod val="25000"/>
                </a:schemeClr>
              </a:buClr>
              <a:defRPr/>
            </a:pPr>
            <a:r>
              <a:rPr lang="en-US" dirty="0" smtClean="0">
                <a:solidFill>
                  <a:schemeClr val="accent5">
                    <a:lumMod val="25000"/>
                  </a:schemeClr>
                </a:solidFill>
              </a:rPr>
              <a:t>“ any departure, subjective or objective, from a state of physiological well-being”</a:t>
            </a:r>
          </a:p>
          <a:p>
            <a:pPr eaLnBrk="1" hangingPunct="1">
              <a:buClr>
                <a:schemeClr val="accent5">
                  <a:lumMod val="25000"/>
                </a:schemeClr>
              </a:buClr>
              <a:defRPr/>
            </a:pPr>
            <a:r>
              <a:rPr lang="en-US" dirty="0" smtClean="0">
                <a:solidFill>
                  <a:schemeClr val="accent5">
                    <a:lumMod val="25000"/>
                  </a:schemeClr>
                </a:solidFill>
              </a:rPr>
              <a:t>Sickness, illness, disability</a:t>
            </a:r>
          </a:p>
          <a:p>
            <a:pPr eaLnBrk="1" hangingPunct="1">
              <a:buClr>
                <a:schemeClr val="accent5">
                  <a:lumMod val="25000"/>
                </a:schemeClr>
              </a:buClr>
              <a:defRPr/>
            </a:pPr>
            <a:r>
              <a:rPr lang="en-US" dirty="0" smtClean="0">
                <a:solidFill>
                  <a:schemeClr val="accent5">
                    <a:lumMod val="25000"/>
                  </a:schemeClr>
                </a:solidFill>
              </a:rPr>
              <a:t>Frequency</a:t>
            </a:r>
          </a:p>
          <a:p>
            <a:pPr eaLnBrk="1" hangingPunct="1">
              <a:buClr>
                <a:schemeClr val="accent5">
                  <a:lumMod val="25000"/>
                </a:schemeClr>
              </a:buClr>
              <a:defRPr/>
            </a:pPr>
            <a:r>
              <a:rPr lang="en-US" dirty="0" smtClean="0">
                <a:solidFill>
                  <a:schemeClr val="accent5">
                    <a:lumMod val="25000"/>
                  </a:schemeClr>
                </a:solidFill>
              </a:rPr>
              <a:t>Duration</a:t>
            </a:r>
          </a:p>
          <a:p>
            <a:pPr eaLnBrk="1" hangingPunct="1">
              <a:buClr>
                <a:schemeClr val="accent5">
                  <a:lumMod val="25000"/>
                </a:schemeClr>
              </a:buClr>
              <a:defRPr/>
            </a:pPr>
            <a:r>
              <a:rPr lang="en-US" dirty="0" smtClean="0">
                <a:solidFill>
                  <a:schemeClr val="accent5">
                    <a:lumMod val="25000"/>
                  </a:schemeClr>
                </a:solidFill>
              </a:rPr>
              <a:t>Severity</a:t>
            </a:r>
          </a:p>
          <a:p>
            <a:pPr eaLnBrk="1" hangingPunct="1">
              <a:buClr>
                <a:schemeClr val="accent5">
                  <a:lumMod val="25000"/>
                </a:schemeClr>
              </a:buClr>
              <a:buFontTx/>
              <a:buNone/>
              <a:defRPr/>
            </a:pPr>
            <a:endParaRPr lang="en-US" dirty="0" smtClean="0">
              <a:solidFill>
                <a:schemeClr val="accent5">
                  <a:lumMod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chemeClr val="accent5">
                    <a:lumMod val="25000"/>
                  </a:schemeClr>
                </a:solidFill>
              </a:rPr>
              <a:t>Incidence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229600" cy="44958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chemeClr val="accent5">
                    <a:lumMod val="25000"/>
                  </a:schemeClr>
                </a:solidFill>
              </a:rPr>
              <a:t>“ the number of new cases occuring in a defined population during a specified period of time”</a:t>
            </a:r>
          </a:p>
          <a:p>
            <a:pPr eaLnBrk="1" hangingPunct="1">
              <a:defRPr/>
            </a:pPr>
            <a:endParaRPr lang="en-US" smtClean="0">
              <a:solidFill>
                <a:schemeClr val="accent5">
                  <a:lumMod val="25000"/>
                </a:schemeClr>
              </a:solidFill>
            </a:endParaRPr>
          </a:p>
          <a:p>
            <a:pPr eaLnBrk="1" hangingPunct="1">
              <a:buFontTx/>
              <a:buNone/>
              <a:defRPr/>
            </a:pPr>
            <a:r>
              <a:rPr lang="en-US" sz="2400" smtClean="0">
                <a:solidFill>
                  <a:schemeClr val="accent5">
                    <a:lumMod val="25000"/>
                  </a:schemeClr>
                </a:solidFill>
              </a:rPr>
              <a:t>		Number of new cases of specific disease </a:t>
            </a:r>
          </a:p>
          <a:p>
            <a:pPr eaLnBrk="1" hangingPunct="1">
              <a:buFontTx/>
              <a:buNone/>
              <a:defRPr/>
            </a:pPr>
            <a:r>
              <a:rPr lang="en-US" sz="2400" smtClean="0">
                <a:solidFill>
                  <a:schemeClr val="accent5">
                    <a:lumMod val="25000"/>
                  </a:schemeClr>
                </a:solidFill>
              </a:rPr>
              <a:t>			during a given time period</a:t>
            </a:r>
          </a:p>
          <a:p>
            <a:pPr eaLnBrk="1" hangingPunct="1">
              <a:buFontTx/>
              <a:buNone/>
              <a:defRPr/>
            </a:pPr>
            <a:r>
              <a:rPr lang="en-US" smtClean="0">
                <a:solidFill>
                  <a:schemeClr val="accent5">
                    <a:lumMod val="25000"/>
                  </a:schemeClr>
                </a:solidFill>
              </a:rPr>
              <a:t>= --------------------------------------------- X 1000	</a:t>
            </a:r>
            <a:r>
              <a:rPr lang="en-US" sz="2800" smtClean="0">
                <a:solidFill>
                  <a:schemeClr val="accent5">
                    <a:lumMod val="25000"/>
                  </a:schemeClr>
                </a:solidFill>
              </a:rPr>
              <a:t>Population at risk during that period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u="sng" dirty="0" smtClean="0">
                <a:hlinkClick r:id="rId2"/>
              </a:rPr>
              <a:t>http://www.authorstream.com/Presentation/bharatmewara-1707081-epidemiology/</a:t>
            </a:r>
            <a:endParaRPr lang="en-US" u="sng" dirty="0" smtClean="0"/>
          </a:p>
          <a:p>
            <a:r>
              <a:rPr lang="en-US" u="sng" dirty="0" smtClean="0">
                <a:hlinkClick r:id="rId3"/>
              </a:rPr>
              <a:t>http://www.authorstream.com/Presentation/drarvindkushwaha-1352023-infectious-disease-epidemiology/</a:t>
            </a:r>
            <a:endParaRPr lang="en-US" dirty="0" smtClean="0"/>
          </a:p>
          <a:p>
            <a:r>
              <a:rPr lang="en-US" u="sng" dirty="0" smtClean="0">
                <a:hlinkClick r:id="rId4"/>
              </a:rPr>
              <a:t>http://www.authorstream.com/Presentation/ashokk_kapu-85122-general-epidemiology-ashok-epid-new-entertainment-ppt-powerpoint/</a:t>
            </a:r>
            <a:endParaRPr lang="en-US" dirty="0" smtClean="0"/>
          </a:p>
          <a:p>
            <a:endParaRPr lang="en-US" dirty="0" smtClean="0"/>
          </a:p>
          <a:p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accent5">
                    <a:lumMod val="25000"/>
                  </a:schemeClr>
                </a:solidFill>
              </a:rPr>
              <a:t>Uses of incidence rate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495800"/>
          </a:xfrm>
        </p:spPr>
        <p:txBody>
          <a:bodyPr/>
          <a:lstStyle/>
          <a:p>
            <a:pPr eaLnBrk="1" hangingPunct="1">
              <a:buClr>
                <a:schemeClr val="accent5">
                  <a:lumMod val="25000"/>
                </a:schemeClr>
              </a:buClr>
              <a:buFontTx/>
              <a:buNone/>
              <a:defRPr/>
            </a:pPr>
            <a:r>
              <a:rPr lang="en-US" dirty="0" smtClean="0">
                <a:solidFill>
                  <a:schemeClr val="accent5">
                    <a:lumMod val="25000"/>
                  </a:schemeClr>
                </a:solidFill>
              </a:rPr>
              <a:t>Useful for taking action</a:t>
            </a:r>
          </a:p>
          <a:p>
            <a:pPr eaLnBrk="1" hangingPunct="1">
              <a:buClr>
                <a:schemeClr val="accent5">
                  <a:lumMod val="25000"/>
                </a:schemeClr>
              </a:buClr>
              <a:defRPr/>
            </a:pPr>
            <a:endParaRPr lang="en-US" dirty="0" smtClean="0">
              <a:solidFill>
                <a:schemeClr val="accent5">
                  <a:lumMod val="25000"/>
                </a:schemeClr>
              </a:solidFill>
            </a:endParaRPr>
          </a:p>
          <a:p>
            <a:pPr eaLnBrk="1" hangingPunct="1">
              <a:buClr>
                <a:schemeClr val="accent5">
                  <a:lumMod val="25000"/>
                </a:schemeClr>
              </a:buClr>
              <a:defRPr/>
            </a:pPr>
            <a:r>
              <a:rPr lang="en-US" dirty="0" smtClean="0">
                <a:solidFill>
                  <a:schemeClr val="accent5">
                    <a:lumMod val="25000"/>
                  </a:schemeClr>
                </a:solidFill>
              </a:rPr>
              <a:t>A) to control disease</a:t>
            </a:r>
          </a:p>
          <a:p>
            <a:pPr eaLnBrk="1" hangingPunct="1">
              <a:buClr>
                <a:schemeClr val="accent5">
                  <a:lumMod val="25000"/>
                </a:schemeClr>
              </a:buClr>
              <a:defRPr/>
            </a:pPr>
            <a:r>
              <a:rPr lang="en-US" dirty="0" smtClean="0">
                <a:solidFill>
                  <a:schemeClr val="accent5">
                    <a:lumMod val="25000"/>
                  </a:schemeClr>
                </a:solidFill>
              </a:rPr>
              <a:t>B) for research into etiology and pathogenesis, distribution of diseases, efficacy of preventive &amp; therapeutic measures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chemeClr val="accent5">
                    <a:lumMod val="25000"/>
                  </a:schemeClr>
                </a:solidFill>
              </a:rPr>
              <a:t>Prevalence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chemeClr val="accent5">
                  <a:lumMod val="25000"/>
                </a:schemeClr>
              </a:buClr>
              <a:defRPr/>
            </a:pPr>
            <a:r>
              <a:rPr lang="en-US" dirty="0" smtClean="0">
                <a:solidFill>
                  <a:schemeClr val="accent5">
                    <a:lumMod val="25000"/>
                  </a:schemeClr>
                </a:solidFill>
              </a:rPr>
              <a:t>All current cases (old &amp; new) existing at a given point of time, or over a period of time in a given population</a:t>
            </a:r>
          </a:p>
          <a:p>
            <a:pPr eaLnBrk="1" hangingPunct="1">
              <a:lnSpc>
                <a:spcPct val="90000"/>
              </a:lnSpc>
              <a:buClr>
                <a:schemeClr val="accent5">
                  <a:lumMod val="25000"/>
                </a:schemeClr>
              </a:buClr>
              <a:defRPr/>
            </a:pPr>
            <a:r>
              <a:rPr lang="en-US" dirty="0" smtClean="0">
                <a:solidFill>
                  <a:schemeClr val="accent5">
                    <a:lumMod val="25000"/>
                  </a:schemeClr>
                </a:solidFill>
              </a:rPr>
              <a:t>Definition:    the total number of all individuals who have an attribute or disease at a particular time divided by the population at risk of having the attribute or disease at this point in time or midway through the period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8915400" cy="4495800"/>
          </a:xfrm>
        </p:spPr>
        <p:txBody>
          <a:bodyPr/>
          <a:lstStyle/>
          <a:p>
            <a:pPr eaLnBrk="1" hangingPunct="1">
              <a:buClr>
                <a:schemeClr val="accent5">
                  <a:lumMod val="25000"/>
                </a:schemeClr>
              </a:buClr>
              <a:defRPr/>
            </a:pPr>
            <a:r>
              <a:rPr lang="en-US" dirty="0" smtClean="0">
                <a:solidFill>
                  <a:schemeClr val="accent5">
                    <a:lumMod val="25000"/>
                  </a:schemeClr>
                </a:solidFill>
              </a:rPr>
              <a:t>Point prevalence: the number of all current (old and new) cases of a disease at one point in time in relation to a defined population.</a:t>
            </a:r>
          </a:p>
          <a:p>
            <a:pPr eaLnBrk="1" hangingPunct="1">
              <a:buClr>
                <a:schemeClr val="accent5">
                  <a:lumMod val="25000"/>
                </a:schemeClr>
              </a:buClr>
              <a:buFontTx/>
              <a:buNone/>
              <a:defRPr/>
            </a:pPr>
            <a:endParaRPr lang="en-US" sz="2400" dirty="0" smtClean="0">
              <a:solidFill>
                <a:schemeClr val="accent5">
                  <a:lumMod val="25000"/>
                </a:schemeClr>
              </a:solidFill>
            </a:endParaRPr>
          </a:p>
          <a:p>
            <a:pPr eaLnBrk="1" hangingPunct="1">
              <a:buClr>
                <a:schemeClr val="accent5">
                  <a:lumMod val="25000"/>
                </a:schemeClr>
              </a:buClr>
              <a:buFontTx/>
              <a:buNone/>
              <a:defRPr/>
            </a:pPr>
            <a:r>
              <a:rPr lang="en-US" sz="2800" dirty="0" smtClean="0">
                <a:solidFill>
                  <a:schemeClr val="accent5">
                    <a:lumMod val="25000"/>
                  </a:schemeClr>
                </a:solidFill>
              </a:rPr>
              <a:t>   Number of all current  (old &amp;new) cases of </a:t>
            </a:r>
          </a:p>
          <a:p>
            <a:pPr eaLnBrk="1" hangingPunct="1">
              <a:buClr>
                <a:schemeClr val="accent5">
                  <a:lumMod val="25000"/>
                </a:schemeClr>
              </a:buClr>
              <a:buFontTx/>
              <a:buNone/>
              <a:defRPr/>
            </a:pPr>
            <a:r>
              <a:rPr lang="en-US" sz="2800" dirty="0" smtClean="0">
                <a:solidFill>
                  <a:schemeClr val="accent5">
                    <a:lumMod val="25000"/>
                  </a:schemeClr>
                </a:solidFill>
              </a:rPr>
              <a:t>   specific disease existing at a given time period</a:t>
            </a:r>
          </a:p>
          <a:p>
            <a:pPr eaLnBrk="1" hangingPunct="1">
              <a:buClr>
                <a:schemeClr val="accent5">
                  <a:lumMod val="25000"/>
                </a:schemeClr>
              </a:buClr>
              <a:buFontTx/>
              <a:buNone/>
              <a:defRPr/>
            </a:pPr>
            <a:r>
              <a:rPr lang="en-US" dirty="0" smtClean="0">
                <a:solidFill>
                  <a:schemeClr val="accent5">
                    <a:lumMod val="25000"/>
                  </a:schemeClr>
                </a:solidFill>
              </a:rPr>
              <a:t>= ----------------------------------------------------- X 100 Estimated </a:t>
            </a:r>
            <a:r>
              <a:rPr lang="en-US" sz="2800" dirty="0" smtClean="0">
                <a:solidFill>
                  <a:schemeClr val="accent5">
                    <a:lumMod val="25000"/>
                  </a:schemeClr>
                </a:solidFill>
              </a:rPr>
              <a:t>Population at the same point of time</a:t>
            </a:r>
            <a:endParaRPr lang="en-US" dirty="0" smtClean="0">
              <a:solidFill>
                <a:schemeClr val="accent5">
                  <a:lumMod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chemeClr val="accent5">
                    <a:lumMod val="25000"/>
                  </a:schemeClr>
                </a:solidFill>
              </a:rPr>
              <a:t>Period prevalence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905000"/>
            <a:ext cx="8915400" cy="4495800"/>
          </a:xfrm>
        </p:spPr>
        <p:txBody>
          <a:bodyPr/>
          <a:lstStyle/>
          <a:p>
            <a:pPr eaLnBrk="1" hangingPunct="1">
              <a:buClr>
                <a:schemeClr val="accent5">
                  <a:lumMod val="25000"/>
                </a:schemeClr>
              </a:buClr>
              <a:defRPr/>
            </a:pPr>
            <a:r>
              <a:rPr lang="en-US" sz="2800" dirty="0" smtClean="0">
                <a:solidFill>
                  <a:schemeClr val="accent5">
                    <a:lumMod val="25000"/>
                  </a:schemeClr>
                </a:solidFill>
              </a:rPr>
              <a:t>Period prevalence: the number of all current (old and new) cases existing during a defined period of time expressed in relation to a defined population.</a:t>
            </a:r>
          </a:p>
          <a:p>
            <a:pPr eaLnBrk="1" hangingPunct="1">
              <a:buClr>
                <a:schemeClr val="accent5">
                  <a:lumMod val="25000"/>
                </a:schemeClr>
              </a:buClr>
              <a:buFontTx/>
              <a:buNone/>
              <a:defRPr/>
            </a:pPr>
            <a:endParaRPr lang="en-US" sz="2000" dirty="0" smtClean="0">
              <a:solidFill>
                <a:schemeClr val="accent5">
                  <a:lumMod val="25000"/>
                </a:schemeClr>
              </a:solidFill>
            </a:endParaRPr>
          </a:p>
          <a:p>
            <a:pPr eaLnBrk="1" hangingPunct="1">
              <a:buClr>
                <a:schemeClr val="accent5">
                  <a:lumMod val="25000"/>
                </a:schemeClr>
              </a:buClr>
              <a:buFontTx/>
              <a:buNone/>
              <a:defRPr/>
            </a:pPr>
            <a:r>
              <a:rPr lang="en-US" sz="2400" dirty="0" smtClean="0">
                <a:solidFill>
                  <a:schemeClr val="accent5">
                    <a:lumMod val="25000"/>
                  </a:schemeClr>
                </a:solidFill>
              </a:rPr>
              <a:t>   Number of existing cases  (old &amp;new) cases of a </a:t>
            </a:r>
          </a:p>
          <a:p>
            <a:pPr eaLnBrk="1" hangingPunct="1">
              <a:buClr>
                <a:schemeClr val="accent5">
                  <a:lumMod val="25000"/>
                </a:schemeClr>
              </a:buClr>
              <a:buFontTx/>
              <a:buNone/>
              <a:defRPr/>
            </a:pPr>
            <a:r>
              <a:rPr lang="en-US" sz="2400" dirty="0" smtClean="0">
                <a:solidFill>
                  <a:schemeClr val="accent5">
                    <a:lumMod val="25000"/>
                  </a:schemeClr>
                </a:solidFill>
              </a:rPr>
              <a:t>   specified disease  during a given period of time interval </a:t>
            </a:r>
          </a:p>
          <a:p>
            <a:pPr eaLnBrk="1" hangingPunct="1">
              <a:buClr>
                <a:schemeClr val="accent5">
                  <a:lumMod val="25000"/>
                </a:schemeClr>
              </a:buClr>
              <a:buFontTx/>
              <a:buNone/>
              <a:defRPr/>
            </a:pPr>
            <a:r>
              <a:rPr lang="en-US" sz="2800" dirty="0" smtClean="0">
                <a:solidFill>
                  <a:schemeClr val="accent5">
                    <a:lumMod val="25000"/>
                  </a:schemeClr>
                </a:solidFill>
              </a:rPr>
              <a:t>= ----------------------------------------------------- X 100 Estimated mid-interval </a:t>
            </a:r>
            <a:r>
              <a:rPr lang="en-US" sz="2400" dirty="0" smtClean="0">
                <a:solidFill>
                  <a:schemeClr val="accent5">
                    <a:lumMod val="25000"/>
                  </a:schemeClr>
                </a:solidFill>
              </a:rPr>
              <a:t>Population at risk</a:t>
            </a:r>
            <a:endParaRPr lang="en-US" sz="2800" dirty="0" smtClean="0">
              <a:solidFill>
                <a:schemeClr val="accent5">
                  <a:lumMod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58813"/>
            <a:ext cx="8229600" cy="712787"/>
          </a:xfrm>
        </p:spPr>
        <p:txBody>
          <a:bodyPr/>
          <a:lstStyle/>
          <a:p>
            <a:r>
              <a:rPr lang="en-US" sz="4000" dirty="0"/>
              <a:t>Epidemiologic triad</a:t>
            </a:r>
          </a:p>
        </p:txBody>
      </p:sp>
      <p:sp>
        <p:nvSpPr>
          <p:cNvPr id="10248" name="AutoShape 8"/>
          <p:cNvSpPr>
            <a:spLocks noChangeArrowheads="1"/>
          </p:cNvSpPr>
          <p:nvPr/>
        </p:nvSpPr>
        <p:spPr bwMode="auto">
          <a:xfrm>
            <a:off x="3124200" y="2667000"/>
            <a:ext cx="2895600" cy="18288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49" name="Text Box 9"/>
          <p:cNvSpPr txBox="1">
            <a:spLocks noChangeArrowheads="1"/>
          </p:cNvSpPr>
          <p:nvPr/>
        </p:nvSpPr>
        <p:spPr bwMode="auto">
          <a:xfrm>
            <a:off x="3352800" y="2376488"/>
            <a:ext cx="12954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b="1"/>
              <a:t>Host</a:t>
            </a:r>
          </a:p>
        </p:txBody>
      </p:sp>
      <p:sp>
        <p:nvSpPr>
          <p:cNvPr id="10250" name="Text Box 10"/>
          <p:cNvSpPr txBox="1">
            <a:spLocks noChangeArrowheads="1"/>
          </p:cNvSpPr>
          <p:nvPr/>
        </p:nvSpPr>
        <p:spPr bwMode="auto">
          <a:xfrm>
            <a:off x="1676400" y="4114800"/>
            <a:ext cx="13620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 dirty="0"/>
              <a:t>Agent</a:t>
            </a:r>
          </a:p>
        </p:txBody>
      </p:sp>
      <p:sp>
        <p:nvSpPr>
          <p:cNvPr id="10251" name="Text Box 11"/>
          <p:cNvSpPr txBox="1">
            <a:spLocks noChangeArrowheads="1"/>
          </p:cNvSpPr>
          <p:nvPr/>
        </p:nvSpPr>
        <p:spPr bwMode="auto">
          <a:xfrm>
            <a:off x="5943600" y="4089400"/>
            <a:ext cx="27384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/>
              <a:t>Environment</a:t>
            </a:r>
          </a:p>
        </p:txBody>
      </p:sp>
      <p:sp>
        <p:nvSpPr>
          <p:cNvPr id="10252" name="Text Box 12"/>
          <p:cNvSpPr txBox="1">
            <a:spLocks noChangeArrowheads="1"/>
          </p:cNvSpPr>
          <p:nvPr/>
        </p:nvSpPr>
        <p:spPr bwMode="auto">
          <a:xfrm>
            <a:off x="381000" y="4572000"/>
            <a:ext cx="2517036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rtl="0">
              <a:buFontTx/>
              <a:buChar char="•"/>
            </a:pPr>
            <a:r>
              <a:rPr lang="en-US" sz="2200" b="1" dirty="0"/>
              <a:t>Biological agents</a:t>
            </a:r>
          </a:p>
          <a:p>
            <a:pPr rtl="0">
              <a:buFontTx/>
              <a:buChar char="•"/>
            </a:pPr>
            <a:r>
              <a:rPr lang="en-US" sz="2200" b="1" dirty="0"/>
              <a:t>Physical agents</a:t>
            </a:r>
          </a:p>
          <a:p>
            <a:pPr rtl="0">
              <a:buFontTx/>
              <a:buChar char="•"/>
            </a:pPr>
            <a:r>
              <a:rPr lang="en-US" sz="2200" b="1" dirty="0"/>
              <a:t>Chemical agents</a:t>
            </a:r>
          </a:p>
          <a:p>
            <a:pPr rtl="0">
              <a:buFontTx/>
              <a:buChar char="•"/>
            </a:pPr>
            <a:r>
              <a:rPr lang="en-US" sz="2200" b="1" dirty="0"/>
              <a:t>Nutrient agents</a:t>
            </a:r>
          </a:p>
          <a:p>
            <a:pPr rtl="0">
              <a:buFontTx/>
              <a:buChar char="•"/>
            </a:pPr>
            <a:r>
              <a:rPr lang="en-US" sz="2200" b="1" dirty="0"/>
              <a:t>Mechanical agents</a:t>
            </a:r>
          </a:p>
          <a:p>
            <a:pPr rtl="0">
              <a:buFontTx/>
              <a:buChar char="•"/>
            </a:pPr>
            <a:r>
              <a:rPr lang="en-US" sz="2200" b="1" dirty="0"/>
              <a:t>Social agents</a:t>
            </a:r>
            <a:endParaRPr lang="en-US" sz="2200" dirty="0"/>
          </a:p>
        </p:txBody>
      </p:sp>
      <p:sp>
        <p:nvSpPr>
          <p:cNvPr id="10254" name="Text Box 14"/>
          <p:cNvSpPr txBox="1">
            <a:spLocks noChangeArrowheads="1"/>
          </p:cNvSpPr>
          <p:nvPr/>
        </p:nvSpPr>
        <p:spPr bwMode="auto">
          <a:xfrm>
            <a:off x="5837570" y="4659313"/>
            <a:ext cx="307783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rtl="0">
              <a:buFontTx/>
              <a:buChar char="•"/>
            </a:pPr>
            <a:r>
              <a:rPr lang="en-US" sz="2200" b="1" dirty="0"/>
              <a:t>Physical environment</a:t>
            </a:r>
          </a:p>
          <a:p>
            <a:pPr rtl="0">
              <a:buFontTx/>
              <a:buChar char="•"/>
            </a:pPr>
            <a:r>
              <a:rPr lang="en-US" sz="2200" b="1" dirty="0"/>
              <a:t>Biological environment</a:t>
            </a:r>
          </a:p>
          <a:p>
            <a:pPr rtl="0">
              <a:buFontTx/>
              <a:buChar char="•"/>
            </a:pPr>
            <a:r>
              <a:rPr lang="en-US" sz="2200" b="1" dirty="0"/>
              <a:t>Social environment</a:t>
            </a:r>
          </a:p>
        </p:txBody>
      </p:sp>
      <p:sp>
        <p:nvSpPr>
          <p:cNvPr id="10255" name="Text Box 15"/>
          <p:cNvSpPr txBox="1">
            <a:spLocks noChangeArrowheads="1"/>
          </p:cNvSpPr>
          <p:nvPr/>
        </p:nvSpPr>
        <p:spPr bwMode="auto">
          <a:xfrm>
            <a:off x="4121412" y="1406604"/>
            <a:ext cx="3879588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rtl="0">
              <a:buFontTx/>
              <a:buChar char="•"/>
            </a:pPr>
            <a:r>
              <a:rPr lang="en-US" sz="2200" b="1" dirty="0"/>
              <a:t>Demographic characteristics</a:t>
            </a:r>
          </a:p>
          <a:p>
            <a:pPr rtl="0">
              <a:buFontTx/>
              <a:buChar char="•"/>
            </a:pPr>
            <a:r>
              <a:rPr lang="en-US" sz="2200" b="1" dirty="0"/>
              <a:t>Biological characteristics</a:t>
            </a:r>
          </a:p>
          <a:p>
            <a:pPr rtl="0">
              <a:buFontTx/>
              <a:buChar char="•"/>
            </a:pPr>
            <a:r>
              <a:rPr lang="en-US" sz="2200" b="1" dirty="0"/>
              <a:t>Socioeconomic characteristics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  <p:bldP spid="10248" grpId="0" animBg="1"/>
      <p:bldP spid="10249" grpId="0"/>
      <p:bldP spid="10250" grpId="0"/>
      <p:bldP spid="10251" grpId="0"/>
      <p:bldP spid="10252" grpId="0"/>
      <p:bldP spid="10254" grpId="0"/>
      <p:bldP spid="10255" grpId="0" build="allAtOnce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Infectious Disease Model</a:t>
            </a:r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1981200" y="2133600"/>
            <a:ext cx="5029200" cy="3581400"/>
            <a:chOff x="1680" y="1824"/>
            <a:chExt cx="2208" cy="1488"/>
          </a:xfrm>
        </p:grpSpPr>
        <p:grpSp>
          <p:nvGrpSpPr>
            <p:cNvPr id="3" name="Group 13"/>
            <p:cNvGrpSpPr>
              <a:grpSpLocks/>
            </p:cNvGrpSpPr>
            <p:nvPr/>
          </p:nvGrpSpPr>
          <p:grpSpPr bwMode="auto">
            <a:xfrm>
              <a:off x="1680" y="1824"/>
              <a:ext cx="2208" cy="1488"/>
              <a:chOff x="1680" y="1824"/>
              <a:chExt cx="2208" cy="1488"/>
            </a:xfrm>
          </p:grpSpPr>
          <p:sp>
            <p:nvSpPr>
              <p:cNvPr id="11274" name="Oval 10"/>
              <p:cNvSpPr>
                <a:spLocks noChangeArrowheads="1"/>
              </p:cNvSpPr>
              <p:nvPr/>
            </p:nvSpPr>
            <p:spPr bwMode="auto">
              <a:xfrm>
                <a:off x="1968" y="2304"/>
                <a:ext cx="1632" cy="1008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28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grpSp>
            <p:nvGrpSpPr>
              <p:cNvPr id="4" name="Group 12"/>
              <p:cNvGrpSpPr>
                <a:grpSpLocks/>
              </p:cNvGrpSpPr>
              <p:nvPr/>
            </p:nvGrpSpPr>
            <p:grpSpPr bwMode="auto">
              <a:xfrm>
                <a:off x="1680" y="1824"/>
                <a:ext cx="2208" cy="960"/>
                <a:chOff x="1680" y="1824"/>
                <a:chExt cx="2208" cy="960"/>
              </a:xfrm>
            </p:grpSpPr>
            <p:sp>
              <p:nvSpPr>
                <p:cNvPr id="11270" name="Oval 6"/>
                <p:cNvSpPr>
                  <a:spLocks noChangeArrowheads="1"/>
                </p:cNvSpPr>
                <p:nvPr/>
              </p:nvSpPr>
              <p:spPr bwMode="auto">
                <a:xfrm>
                  <a:off x="1680" y="1872"/>
                  <a:ext cx="1296" cy="912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1275" name="Oval 11"/>
                <p:cNvSpPr>
                  <a:spLocks noChangeArrowheads="1"/>
                </p:cNvSpPr>
                <p:nvPr/>
              </p:nvSpPr>
              <p:spPr bwMode="auto">
                <a:xfrm>
                  <a:off x="2592" y="1824"/>
                  <a:ext cx="1296" cy="912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</p:grpSp>
        <p:sp>
          <p:nvSpPr>
            <p:cNvPr id="11278" name="Text Box 14"/>
            <p:cNvSpPr txBox="1">
              <a:spLocks noChangeArrowheads="1"/>
            </p:cNvSpPr>
            <p:nvPr/>
          </p:nvSpPr>
          <p:spPr bwMode="auto">
            <a:xfrm>
              <a:off x="1920" y="2131"/>
              <a:ext cx="381" cy="2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Host</a:t>
              </a:r>
            </a:p>
          </p:txBody>
        </p:sp>
        <p:sp>
          <p:nvSpPr>
            <p:cNvPr id="11279" name="Text Box 15"/>
            <p:cNvSpPr txBox="1">
              <a:spLocks noChangeArrowheads="1"/>
            </p:cNvSpPr>
            <p:nvPr/>
          </p:nvSpPr>
          <p:spPr bwMode="auto">
            <a:xfrm>
              <a:off x="2976" y="2073"/>
              <a:ext cx="699" cy="2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Pathogen</a:t>
              </a:r>
            </a:p>
          </p:txBody>
        </p:sp>
        <p:sp>
          <p:nvSpPr>
            <p:cNvPr id="11280" name="Text Box 16"/>
            <p:cNvSpPr txBox="1">
              <a:spLocks noChangeArrowheads="1"/>
            </p:cNvSpPr>
            <p:nvPr/>
          </p:nvSpPr>
          <p:spPr bwMode="auto">
            <a:xfrm>
              <a:off x="2343" y="2829"/>
              <a:ext cx="1344" cy="2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Environment</a:t>
              </a:r>
            </a:p>
          </p:txBody>
        </p:sp>
        <p:sp>
          <p:nvSpPr>
            <p:cNvPr id="11281" name="Text Box 17"/>
            <p:cNvSpPr txBox="1">
              <a:spLocks noChangeArrowheads="1"/>
            </p:cNvSpPr>
            <p:nvPr/>
          </p:nvSpPr>
          <p:spPr bwMode="auto">
            <a:xfrm>
              <a:off x="2617" y="2299"/>
              <a:ext cx="401" cy="1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Disease</a:t>
              </a:r>
              <a:endPara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Epidemiology Method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Second file</a:t>
            </a:r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99060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FF0000"/>
                </a:solidFill>
              </a:rPr>
              <a:t>Questions???</a:t>
            </a:r>
          </a:p>
        </p:txBody>
      </p:sp>
      <p:pic>
        <p:nvPicPr>
          <p:cNvPr id="93187" name="Picture 5" descr="MCj0384172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3200" y="2590800"/>
            <a:ext cx="3465513" cy="411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51460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FF0000"/>
                </a:solidFill>
              </a:rPr>
              <a:t>10 Minute Break</a:t>
            </a:r>
          </a:p>
        </p:txBody>
      </p:sp>
      <p:pic>
        <p:nvPicPr>
          <p:cNvPr id="50179" name="Picture 3" descr="j028972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19400" y="4191000"/>
            <a:ext cx="3657600" cy="245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7339223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612560" cy="7209419"/>
          </a:xfrm>
          <a:prstGeom prst="rect">
            <a:avLst/>
          </a:prstGeom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980728"/>
          </a:xfrm>
          <a:solidFill>
            <a:schemeClr val="accent1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anchor="t">
            <a:normAutofit/>
          </a:bodyPr>
          <a:lstStyle/>
          <a:p>
            <a:r>
              <a:rPr lang="en-IN" sz="4400" cap="none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Meaning of epidemiology:-</a:t>
            </a:r>
            <a:endParaRPr lang="en-IN" sz="4400" cap="none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556792"/>
            <a:ext cx="8964488" cy="5040560"/>
          </a:xfrm>
        </p:spPr>
        <p:txBody>
          <a:bodyPr/>
          <a:lstStyle/>
          <a:p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			</a:t>
            </a:r>
          </a:p>
          <a:p>
            <a:endParaRPr lang="en-IN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IN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IN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IN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IN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Left-Right-Up Arrow 9"/>
          <p:cNvSpPr/>
          <p:nvPr/>
        </p:nvSpPr>
        <p:spPr>
          <a:xfrm rot="5400000">
            <a:off x="2699792" y="2852937"/>
            <a:ext cx="2592288" cy="2016224"/>
          </a:xfrm>
          <a:prstGeom prst="leftRightUpArrow">
            <a:avLst>
              <a:gd name="adj1" fmla="val 6723"/>
              <a:gd name="adj2" fmla="val 22694"/>
              <a:gd name="adj3" fmla="val 2260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4893316" y="3429000"/>
            <a:ext cx="4506449" cy="908864"/>
          </a:xfrm>
          <a:prstGeom prst="ellipse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IN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Demos= People</a:t>
            </a:r>
            <a:endParaRPr lang="en-IN" sz="36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687904" y="5517232"/>
            <a:ext cx="6472048" cy="908864"/>
          </a:xfrm>
          <a:prstGeom prst="ellipse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IN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Logos= Study/ Science</a:t>
            </a:r>
            <a:endParaRPr lang="en-IN" sz="36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94086" y="3573016"/>
            <a:ext cx="3015675" cy="1328023"/>
          </a:xfrm>
          <a:prstGeom prst="round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IN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Epidemiology</a:t>
            </a:r>
          </a:p>
          <a:p>
            <a:pPr algn="ctr"/>
            <a:endParaRPr lang="en-IN" sz="36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367400" y="1628800"/>
            <a:ext cx="26663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IN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Epi</a:t>
            </a:r>
            <a:r>
              <a:rPr lang="en-IN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= Among</a:t>
            </a:r>
            <a:endParaRPr lang="en-IN" sz="36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  <p:bldP spid="12" grpId="0" animBg="1"/>
      <p:bldP spid="13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415212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491880" y="0"/>
            <a:ext cx="5652120" cy="692696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anchor="t">
            <a:noAutofit/>
          </a:bodyPr>
          <a:lstStyle/>
          <a:p>
            <a:pPr algn="ctr"/>
            <a:r>
              <a:rPr lang="en-IN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Hippocrates</a:t>
            </a:r>
            <a:endParaRPr lang="en-IN" sz="4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Content Placeholder 6" descr="s4hippocrates_big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474720" cy="7461448"/>
          </a:xfrm>
        </p:spPr>
      </p:pic>
      <p:sp>
        <p:nvSpPr>
          <p:cNvPr id="8" name="Content Placeholder 7"/>
          <p:cNvSpPr>
            <a:spLocks noGrp="1"/>
          </p:cNvSpPr>
          <p:nvPr>
            <p:ph sz="quarter" idx="2"/>
          </p:nvPr>
        </p:nvSpPr>
        <p:spPr>
          <a:xfrm>
            <a:off x="3491880" y="692696"/>
            <a:ext cx="5832648" cy="6165304"/>
          </a:xfrm>
          <a:solidFill>
            <a:schemeClr val="accent4">
              <a:lumMod val="40000"/>
              <a:lumOff val="6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r>
              <a:rPr lang="en-IN" sz="280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 father of medicine.</a:t>
            </a:r>
          </a:p>
          <a:p>
            <a:r>
              <a:rPr lang="en-IN" sz="280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First epidemiologist.</a:t>
            </a:r>
          </a:p>
          <a:p>
            <a:r>
              <a:rPr lang="en-IN" sz="280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First person to have examined the relationships between the occurrence of disease and environmental influences.</a:t>
            </a:r>
          </a:p>
          <a:p>
            <a:r>
              <a:rPr lang="en-IN" sz="280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He coined the terms </a:t>
            </a:r>
            <a:r>
              <a:rPr lang="en-IN" sz="28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endemic</a:t>
            </a:r>
            <a:r>
              <a:rPr lang="en-IN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IN" sz="280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(for diseases usually found in some places but not in others) and </a:t>
            </a:r>
            <a:r>
              <a:rPr lang="en-IN" sz="28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epidemic</a:t>
            </a:r>
            <a:r>
              <a:rPr lang="en-IN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IN" sz="280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(for diseases that are seen at some times but not others)</a:t>
            </a:r>
            <a:endParaRPr lang="en-IN" sz="2800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419872" y="0"/>
            <a:ext cx="5724128" cy="83671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n-IN" sz="3600" b="1" cap="none" dirty="0" err="1" smtClean="0">
                <a:ln/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Girolamo</a:t>
            </a:r>
            <a:r>
              <a:rPr lang="en-IN" sz="3600" b="1" cap="none" dirty="0" smtClean="0">
                <a:ln/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3600" b="1" cap="none" dirty="0" err="1" smtClean="0">
                <a:ln/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Fracastoro</a:t>
            </a:r>
            <a:r>
              <a:rPr lang="en-IN" sz="3600" b="1" cap="none" dirty="0" smtClean="0">
                <a:ln/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IN" sz="3600" b="1" cap="none" dirty="0">
              <a:ln/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Content Placeholder 6" descr="girolamo-fracastoro-granger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491880" cy="6858000"/>
          </a:xfrm>
        </p:spPr>
      </p:pic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>
          <a:xfrm>
            <a:off x="3491880" y="908720"/>
            <a:ext cx="5328592" cy="5949280"/>
          </a:xfrm>
          <a:solidFill>
            <a:srgbClr val="CCFFCC"/>
          </a:solidFill>
        </p:spPr>
        <p:txBody>
          <a:bodyPr>
            <a:noAutofit/>
          </a:bodyPr>
          <a:lstStyle/>
          <a:p>
            <a:r>
              <a:rPr lang="en-IN" sz="2800" dirty="0" err="1" smtClean="0">
                <a:ln w="10541" cmpd="sng">
                  <a:noFill/>
                  <a:prstDash val="solid"/>
                </a:ln>
                <a:solidFill>
                  <a:srgbClr val="00206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Fracastoro's</a:t>
            </a:r>
            <a:r>
              <a:rPr lang="en-IN" sz="2800" dirty="0" smtClean="0">
                <a:ln w="10541" cmpd="sng">
                  <a:noFill/>
                  <a:prstDash val="solid"/>
                </a:ln>
                <a:solidFill>
                  <a:srgbClr val="00206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theory</a:t>
            </a:r>
          </a:p>
          <a:p>
            <a:r>
              <a:rPr lang="en-IN" sz="2800" dirty="0" smtClean="0">
                <a:ln w="10541" cmpd="sng">
                  <a:noFill/>
                  <a:prstDash val="solid"/>
                </a:ln>
                <a:solidFill>
                  <a:srgbClr val="00206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It stated that each disease is caused by a different type of rapidly multiplying minute body, transmitted by direct contact, by carriers such as soiled clothing or through the air.</a:t>
            </a:r>
          </a:p>
          <a:p>
            <a:r>
              <a:rPr lang="en-IN" sz="2800" dirty="0" smtClean="0">
                <a:ln w="10541" cmpd="sng">
                  <a:noFill/>
                  <a:prstDash val="solid"/>
                </a:ln>
                <a:solidFill>
                  <a:srgbClr val="00206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Focused on promotion of personal and environmental hygiene to prevent disease. </a:t>
            </a:r>
            <a:br>
              <a:rPr lang="en-IN" sz="2800" dirty="0" smtClean="0">
                <a:ln w="10541" cmpd="sng">
                  <a:noFill/>
                  <a:prstDash val="solid"/>
                </a:ln>
                <a:solidFill>
                  <a:srgbClr val="00206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IN" sz="2800" dirty="0" smtClean="0">
                <a:ln w="10541" cmpd="sng">
                  <a:noFill/>
                  <a:prstDash val="solid"/>
                </a:ln>
                <a:solidFill>
                  <a:srgbClr val="00206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IN" sz="2800" dirty="0" smtClean="0">
                <a:ln w="10541" cmpd="sng">
                  <a:noFill/>
                  <a:prstDash val="solid"/>
                </a:ln>
                <a:solidFill>
                  <a:srgbClr val="00206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IN" sz="2800" dirty="0" smtClean="0">
                <a:ln w="10541" cmpd="sng">
                  <a:noFill/>
                  <a:prstDash val="solid"/>
                </a:ln>
                <a:solidFill>
                  <a:srgbClr val="00206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en-IN" sz="2800" dirty="0">
              <a:ln w="10541" cmpd="sng">
                <a:noFill/>
                <a:prstDash val="solid"/>
              </a:ln>
              <a:solidFill>
                <a:srgbClr val="002060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699792" y="0"/>
            <a:ext cx="6444208" cy="69269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>
            <a:normAutofit fontScale="90000"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IN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Dr. John Snow </a:t>
            </a:r>
            <a:endParaRPr lang="en-IN" sz="4400" b="1" cap="none" dirty="0">
              <a:ln/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Content Placeholder 7" descr="snowphoto1857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2699793" cy="6858000"/>
          </a:xfrm>
        </p:spPr>
      </p:pic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>
          <a:xfrm>
            <a:off x="2699792" y="692696"/>
            <a:ext cx="6120680" cy="2232248"/>
          </a:xfrm>
          <a:solidFill>
            <a:srgbClr val="CCFFCC"/>
          </a:solidFill>
        </p:spPr>
        <p:txBody>
          <a:bodyPr>
            <a:noAutofit/>
          </a:bodyPr>
          <a:lstStyle/>
          <a:p>
            <a:r>
              <a:rPr lang="e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Known as the father of (modern) epidemiology. </a:t>
            </a:r>
          </a:p>
          <a:p>
            <a:r>
              <a:rPr lang="e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Investigated the causes of the cholera  in London in19th century .</a:t>
            </a:r>
            <a:r>
              <a:rPr lang="en-IN" sz="2800" b="1" dirty="0" smtClean="0">
                <a:ln w="10541" cmpd="sng">
                  <a:noFill/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IN" sz="2800" b="1" dirty="0" smtClean="0">
                <a:ln w="10541" cmpd="sng">
                  <a:noFill/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IN" sz="2800" b="1" dirty="0" smtClean="0">
                <a:ln w="10541" cmpd="sng">
                  <a:noFill/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en-IN" sz="2800" b="1" dirty="0">
              <a:ln w="10541" cmpd="sng">
                <a:noFill/>
                <a:prstDash val="solid"/>
              </a:ln>
              <a:solidFill>
                <a:srgbClr val="002060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 descr="Snow-cholera-ma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71800" y="2924944"/>
            <a:ext cx="6048672" cy="3933056"/>
          </a:xfrm>
          <a:prstGeom prst="rect">
            <a:avLst/>
          </a:prstGeom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644</TotalTime>
  <Words>1165</Words>
  <Application>Microsoft Office PowerPoint</Application>
  <PresentationFormat>นำเสนอทางหน้าจอ (4:3)</PresentationFormat>
  <Paragraphs>254</Paragraphs>
  <Slides>38</Slides>
  <Notes>3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38</vt:i4>
      </vt:variant>
    </vt:vector>
  </HeadingPairs>
  <TitlesOfParts>
    <vt:vector size="39" baseType="lpstr">
      <vt:lpstr>ชุดรูปแบบของ Office</vt:lpstr>
      <vt:lpstr>Basic Concepts of Epidemiology &amp; Social Determinants of Health</vt:lpstr>
      <vt:lpstr>Goals of this lecture are: </vt:lpstr>
      <vt:lpstr>Acknowledgement</vt:lpstr>
      <vt:lpstr>ภาพนิ่ง 4</vt:lpstr>
      <vt:lpstr>Meaning of epidemiology:-</vt:lpstr>
      <vt:lpstr>ภาพนิ่ง 6</vt:lpstr>
      <vt:lpstr>Hippocrates</vt:lpstr>
      <vt:lpstr>Girolamo Fracastoro </vt:lpstr>
      <vt:lpstr>Dr. John Snow </vt:lpstr>
      <vt:lpstr>Definition of Epidemiology:-  </vt:lpstr>
      <vt:lpstr>Components of epidemiology: </vt:lpstr>
      <vt:lpstr>Study of the frequency of disease: -  </vt:lpstr>
      <vt:lpstr>Epidemiological approach</vt:lpstr>
      <vt:lpstr>Asking questions</vt:lpstr>
      <vt:lpstr>Related to Health Action</vt:lpstr>
      <vt:lpstr>Making comparisons</vt:lpstr>
      <vt:lpstr>Basic measurements in epidemiology</vt:lpstr>
      <vt:lpstr>ภาพนิ่ง 18</vt:lpstr>
      <vt:lpstr>Tools of measurements</vt:lpstr>
      <vt:lpstr>Rate</vt:lpstr>
      <vt:lpstr>ภาพนิ่ง 21</vt:lpstr>
      <vt:lpstr>Ratio</vt:lpstr>
      <vt:lpstr>Proportion</vt:lpstr>
      <vt:lpstr>Adjusted  or standardized rates</vt:lpstr>
      <vt:lpstr>Direct Standardization</vt:lpstr>
      <vt:lpstr>ภาพนิ่ง 26</vt:lpstr>
      <vt:lpstr>ภาพนิ่ง 27</vt:lpstr>
      <vt:lpstr>Measurement Morbidity</vt:lpstr>
      <vt:lpstr>Incidence</vt:lpstr>
      <vt:lpstr>Uses of incidence rate</vt:lpstr>
      <vt:lpstr>Prevalence</vt:lpstr>
      <vt:lpstr>ภาพนิ่ง 32</vt:lpstr>
      <vt:lpstr>Period prevalence</vt:lpstr>
      <vt:lpstr>Epidemiologic triad</vt:lpstr>
      <vt:lpstr>Infectious Disease Model</vt:lpstr>
      <vt:lpstr>Epidemiology Method</vt:lpstr>
      <vt:lpstr>Questions???</vt:lpstr>
      <vt:lpstr>10 Minute Break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Basic Concepts of Epidemiology &amp; Social Determinants of Health</dc:title>
  <dc:creator>User</dc:creator>
  <cp:lastModifiedBy>User</cp:lastModifiedBy>
  <cp:revision>30</cp:revision>
  <dcterms:created xsi:type="dcterms:W3CDTF">2013-09-25T23:20:46Z</dcterms:created>
  <dcterms:modified xsi:type="dcterms:W3CDTF">2013-10-13T14:03:16Z</dcterms:modified>
</cp:coreProperties>
</file>