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5" r:id="rId3"/>
    <p:sldId id="270" r:id="rId4"/>
    <p:sldId id="272" r:id="rId5"/>
    <p:sldId id="271" r:id="rId6"/>
    <p:sldId id="281" r:id="rId7"/>
    <p:sldId id="273" r:id="rId8"/>
    <p:sldId id="275" r:id="rId9"/>
    <p:sldId id="279" r:id="rId10"/>
    <p:sldId id="282" r:id="rId11"/>
    <p:sldId id="276" r:id="rId12"/>
    <p:sldId id="278" r:id="rId13"/>
    <p:sldId id="283" r:id="rId14"/>
    <p:sldId id="277" r:id="rId15"/>
    <p:sldId id="280" r:id="rId16"/>
    <p:sldId id="285" r:id="rId17"/>
    <p:sldId id="284" r:id="rId1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227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46DB8F-86C2-4261-8F20-947AB2AD0934}" type="datetimeFigureOut">
              <a:rPr lang="th-TH" smtClean="0"/>
              <a:pPr/>
              <a:t>7/7/14</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424EC7-A39C-40E8-84B3-F9F6194FCBB7}" type="slidenum">
              <a:rPr lang="th-TH" smtClean="0"/>
              <a:pPr/>
              <a:t>‹#›</a:t>
            </a:fld>
            <a:endParaRPr lang="th-TH"/>
          </a:p>
        </p:txBody>
      </p:sp>
    </p:spTree>
    <p:extLst>
      <p:ext uri="{BB962C8B-B14F-4D97-AF65-F5344CB8AC3E}">
        <p14:creationId xmlns:p14="http://schemas.microsoft.com/office/powerpoint/2010/main" val="4166325047"/>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9D650F-3764-4112-BF17-DB08428A5AD6}" type="slidenum">
              <a:rPr lang="x-none"/>
              <a:pPr/>
              <a:t>15</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endParaRPr lang="th-TH"/>
          </a:p>
        </p:txBody>
      </p:sp>
      <p:sp>
        <p:nvSpPr>
          <p:cNvPr id="4" name="ตัวยึดหมายเลขภาพนิ่ง 3"/>
          <p:cNvSpPr>
            <a:spLocks noGrp="1"/>
          </p:cNvSpPr>
          <p:nvPr>
            <p:ph type="sldNum" sz="quarter" idx="10"/>
          </p:nvPr>
        </p:nvSpPr>
        <p:spPr/>
        <p:txBody>
          <a:bodyPr/>
          <a:lstStyle/>
          <a:p>
            <a:fld id="{49424EC7-A39C-40E8-84B3-F9F6194FCBB7}" type="slidenum">
              <a:rPr lang="th-TH" smtClean="0"/>
              <a:pPr/>
              <a:t>17</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685800" y="2130425"/>
            <a:ext cx="7772400" cy="1470025"/>
          </a:xfrm>
        </p:spPr>
        <p:txBody>
          <a:bodyPr/>
          <a:lstStyle/>
          <a:p>
            <a:r>
              <a:rPr lang="th-TH" smtClean="0"/>
              <a:t>คลิกเพื่อแก้ไขลักษณะชื่อเรื่องต้นแบบ</a:t>
            </a:r>
            <a:endParaRPr lang="th-TH"/>
          </a:p>
        </p:txBody>
      </p:sp>
      <p:sp>
        <p:nvSpPr>
          <p:cNvPr id="3" name="ชื่อเรื่องรอง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smtClean="0"/>
              <a:t>คลิกเพื่อแก้ไขลักษณะชื่อเรื่องรองต้นแบบ</a:t>
            </a:r>
            <a:endParaRPr lang="th-TH"/>
          </a:p>
        </p:txBody>
      </p:sp>
      <p:sp>
        <p:nvSpPr>
          <p:cNvPr id="4" name="ตัวยึดวันที่ 3"/>
          <p:cNvSpPr>
            <a:spLocks noGrp="1"/>
          </p:cNvSpPr>
          <p:nvPr>
            <p:ph type="dt" sz="half" idx="10"/>
          </p:nvPr>
        </p:nvSpPr>
        <p:spPr/>
        <p:txBody>
          <a:body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629400" y="274638"/>
            <a:ext cx="2057400" cy="5851525"/>
          </a:xfrm>
        </p:spPr>
        <p:txBody>
          <a:bodyPr vert="eaVert"/>
          <a:lstStyle/>
          <a:p>
            <a:r>
              <a:rPr lang="th-TH" smtClean="0"/>
              <a:t>คลิกเพื่อแก้ไขลักษณะชื่อเรื่องต้นแบบ</a:t>
            </a:r>
            <a:endParaRPr lang="th-TH"/>
          </a:p>
        </p:txBody>
      </p:sp>
      <p:sp>
        <p:nvSpPr>
          <p:cNvPr id="3" name="ตัวยึดข้อความแนวตั้ง 2"/>
          <p:cNvSpPr>
            <a:spLocks noGrp="1"/>
          </p:cNvSpPr>
          <p:nvPr>
            <p:ph type="body" orient="vert" idx="1"/>
          </p:nvPr>
        </p:nvSpPr>
        <p:spPr>
          <a:xfrm>
            <a:off x="457200" y="274638"/>
            <a:ext cx="6019800" cy="5851525"/>
          </a:xfrm>
        </p:spPr>
        <p:txBody>
          <a:bodyPr vert="eaVert"/>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p:txBody>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10"/>
          </p:nvPr>
        </p:nvSpPr>
        <p:spPr/>
        <p:txBody>
          <a:body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4406900"/>
            <a:ext cx="7772400" cy="1362075"/>
          </a:xfrm>
        </p:spPr>
        <p:txBody>
          <a:bodyPr anchor="t"/>
          <a:lstStyle>
            <a:lvl1pPr algn="l">
              <a:defRPr sz="4000" b="1" cap="all"/>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เนื้อหา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เนื้อหา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วันที่ 4"/>
          <p:cNvSpPr>
            <a:spLocks noGrp="1"/>
          </p:cNvSpPr>
          <p:nvPr>
            <p:ph type="dt" sz="half" idx="10"/>
          </p:nvPr>
        </p:nvSpPr>
        <p:spPr/>
        <p:txBody>
          <a:bodyPr/>
          <a:lstStyle/>
          <a:p>
            <a:fld id="{12316DF2-D6ED-4635-8AB9-C0D94B9AE2FA}" type="datetimeFigureOut">
              <a:rPr lang="th-TH" smtClean="0"/>
              <a:pPr/>
              <a:t>7/7/14</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lvl1pPr>
              <a:defRPr/>
            </a:lvl1p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4" name="ตัวยึดเนื้อหา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5" name="ตัวยึดข้อความ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smtClean="0"/>
              <a:t>คลิกเพื่อแก้ไขลักษณะของข้อความต้นแบบ</a:t>
            </a:r>
          </a:p>
        </p:txBody>
      </p:sp>
      <p:sp>
        <p:nvSpPr>
          <p:cNvPr id="6" name="ตัวยึดเนื้อหา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7" name="ตัวยึดวันที่ 6"/>
          <p:cNvSpPr>
            <a:spLocks noGrp="1"/>
          </p:cNvSpPr>
          <p:nvPr>
            <p:ph type="dt" sz="half" idx="10"/>
          </p:nvPr>
        </p:nvSpPr>
        <p:spPr/>
        <p:txBody>
          <a:bodyPr/>
          <a:lstStyle/>
          <a:p>
            <a:fld id="{12316DF2-D6ED-4635-8AB9-C0D94B9AE2FA}" type="datetimeFigureOut">
              <a:rPr lang="th-TH" smtClean="0"/>
              <a:pPr/>
              <a:t>7/7/14</a:t>
            </a:fld>
            <a:endParaRPr lang="th-TH"/>
          </a:p>
        </p:txBody>
      </p:sp>
      <p:sp>
        <p:nvSpPr>
          <p:cNvPr id="8" name="ตัวยึดท้ายกระดาษ 7"/>
          <p:cNvSpPr>
            <a:spLocks noGrp="1"/>
          </p:cNvSpPr>
          <p:nvPr>
            <p:ph type="ftr" sz="quarter" idx="11"/>
          </p:nvPr>
        </p:nvSpPr>
        <p:spPr/>
        <p:txBody>
          <a:bodyPr/>
          <a:lstStyle/>
          <a:p>
            <a:endParaRPr lang="th-TH"/>
          </a:p>
        </p:txBody>
      </p:sp>
      <p:sp>
        <p:nvSpPr>
          <p:cNvPr id="9" name="ตัวยึดหมายเลขภาพนิ่ง 8"/>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th-TH" smtClean="0"/>
              <a:t>คลิกเพื่อแก้ไขลักษณะชื่อเรื่องต้นแบบ</a:t>
            </a:r>
            <a:endParaRPr lang="th-TH"/>
          </a:p>
        </p:txBody>
      </p:sp>
      <p:sp>
        <p:nvSpPr>
          <p:cNvPr id="3" name="ตัวยึดวันที่ 2"/>
          <p:cNvSpPr>
            <a:spLocks noGrp="1"/>
          </p:cNvSpPr>
          <p:nvPr>
            <p:ph type="dt" sz="half" idx="10"/>
          </p:nvPr>
        </p:nvSpPr>
        <p:spPr/>
        <p:txBody>
          <a:bodyPr/>
          <a:lstStyle/>
          <a:p>
            <a:fld id="{12316DF2-D6ED-4635-8AB9-C0D94B9AE2FA}" type="datetimeFigureOut">
              <a:rPr lang="th-TH" smtClean="0"/>
              <a:pPr/>
              <a:t>7/7/14</a:t>
            </a:fld>
            <a:endParaRPr lang="th-TH"/>
          </a:p>
        </p:txBody>
      </p:sp>
      <p:sp>
        <p:nvSpPr>
          <p:cNvPr id="4" name="ตัวยึดท้ายกระดาษ 3"/>
          <p:cNvSpPr>
            <a:spLocks noGrp="1"/>
          </p:cNvSpPr>
          <p:nvPr>
            <p:ph type="ftr" sz="quarter" idx="11"/>
          </p:nvPr>
        </p:nvSpPr>
        <p:spPr/>
        <p:txBody>
          <a:bodyPr/>
          <a:lstStyle/>
          <a:p>
            <a:endParaRPr lang="th-TH"/>
          </a:p>
        </p:txBody>
      </p:sp>
      <p:sp>
        <p:nvSpPr>
          <p:cNvPr id="5" name="ตัวยึดหมายเลขภาพนิ่ง 4"/>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12316DF2-D6ED-4635-8AB9-C0D94B9AE2FA}" type="datetimeFigureOut">
              <a:rPr lang="th-TH" smtClean="0"/>
              <a:pPr/>
              <a:t>7/7/14</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73050"/>
            <a:ext cx="3008313" cy="1162050"/>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เนื้อหา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ข้อความ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2316DF2-D6ED-4635-8AB9-C0D94B9AE2FA}" type="datetimeFigureOut">
              <a:rPr lang="th-TH" smtClean="0"/>
              <a:pPr/>
              <a:t>7/7/14</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792288" y="4800600"/>
            <a:ext cx="5486400" cy="566738"/>
          </a:xfrm>
        </p:spPr>
        <p:txBody>
          <a:bodyPr anchor="b"/>
          <a:lstStyle>
            <a:lvl1pPr algn="l">
              <a:defRPr sz="2000" b="1"/>
            </a:lvl1pPr>
          </a:lstStyle>
          <a:p>
            <a:r>
              <a:rPr lang="th-TH" smtClean="0"/>
              <a:t>คลิกเพื่อแก้ไขลักษณะชื่อเรื่องต้นแบบ</a:t>
            </a:r>
            <a:endParaRPr lang="th-TH"/>
          </a:p>
        </p:txBody>
      </p:sp>
      <p:sp>
        <p:nvSpPr>
          <p:cNvPr id="3" name="ตัวยึดรูปภาพ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ตัวยึดข้อความ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12316DF2-D6ED-4635-8AB9-C0D94B9AE2FA}" type="datetimeFigureOut">
              <a:rPr lang="th-TH" smtClean="0"/>
              <a:pPr/>
              <a:t>7/7/14</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7200D5F7-1082-4CB3-B663-31289310B87B}"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ตัวยึดชื่อเรื่อง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h-TH" smtClean="0"/>
              <a:t>คลิกเพื่อแก้ไขลักษณะชื่อเรื่องต้นแบบ</a:t>
            </a:r>
            <a:endParaRPr lang="th-TH"/>
          </a:p>
        </p:txBody>
      </p:sp>
      <p:sp>
        <p:nvSpPr>
          <p:cNvPr id="3" name="ตัวยึดข้อความ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4" name="ตัวยึดวันที่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16DF2-D6ED-4635-8AB9-C0D94B9AE2FA}" type="datetimeFigureOut">
              <a:rPr lang="th-TH" smtClean="0"/>
              <a:pPr/>
              <a:t>7/7/14</a:t>
            </a:fld>
            <a:endParaRPr lang="th-TH"/>
          </a:p>
        </p:txBody>
      </p:sp>
      <p:sp>
        <p:nvSpPr>
          <p:cNvPr id="5" name="ตัวยึดท้ายกระดา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ตัวยึดหมายเลขภาพนิ่ง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0D5F7-1082-4CB3-B663-31289310B87B}"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normAutofit/>
          </a:bodyPr>
          <a:lstStyle/>
          <a:p>
            <a:r>
              <a:rPr lang="en-US" dirty="0"/>
              <a:t>Basic Concepts of Epidemiology &amp; Social Determinants of </a:t>
            </a:r>
            <a:r>
              <a:rPr lang="en-US" dirty="0" smtClean="0"/>
              <a:t>Health</a:t>
            </a:r>
            <a:endParaRPr lang="th-TH" dirty="0"/>
          </a:p>
        </p:txBody>
      </p:sp>
      <p:sp>
        <p:nvSpPr>
          <p:cNvPr id="3" name="ชื่อเรื่องรอง 2"/>
          <p:cNvSpPr>
            <a:spLocks noGrp="1"/>
          </p:cNvSpPr>
          <p:nvPr>
            <p:ph type="subTitle" idx="1"/>
          </p:nvPr>
        </p:nvSpPr>
        <p:spPr/>
        <p:txBody>
          <a:bodyPr/>
          <a:lstStyle/>
          <a:p>
            <a:r>
              <a:rPr lang="en-US" dirty="0" smtClean="0">
                <a:solidFill>
                  <a:srgbClr val="002060"/>
                </a:solidFill>
              </a:rPr>
              <a:t>Prof. </a:t>
            </a:r>
            <a:r>
              <a:rPr lang="en-US" dirty="0" err="1" smtClean="0">
                <a:solidFill>
                  <a:srgbClr val="002060"/>
                </a:solidFill>
              </a:rPr>
              <a:t>Supannee</a:t>
            </a:r>
            <a:r>
              <a:rPr lang="en-US" dirty="0" smtClean="0">
                <a:solidFill>
                  <a:srgbClr val="002060"/>
                </a:solidFill>
              </a:rPr>
              <a:t> </a:t>
            </a:r>
            <a:r>
              <a:rPr lang="en-US" dirty="0" err="1" smtClean="0">
                <a:solidFill>
                  <a:srgbClr val="002060"/>
                </a:solidFill>
              </a:rPr>
              <a:t>Promthet</a:t>
            </a:r>
            <a:endParaRPr lang="en-US" dirty="0" smtClean="0">
              <a:solidFill>
                <a:srgbClr val="002060"/>
              </a:solidFill>
            </a:endParaRPr>
          </a:p>
          <a:p>
            <a:r>
              <a:rPr lang="en-US" dirty="0" smtClean="0">
                <a:solidFill>
                  <a:srgbClr val="002060"/>
                </a:solidFill>
              </a:rPr>
              <a:t>27 </a:t>
            </a:r>
            <a:r>
              <a:rPr lang="en-US" dirty="0" err="1" smtClean="0">
                <a:solidFill>
                  <a:srgbClr val="002060"/>
                </a:solidFill>
              </a:rPr>
              <a:t>Septmber</a:t>
            </a:r>
            <a:r>
              <a:rPr lang="en-US" dirty="0" smtClean="0">
                <a:solidFill>
                  <a:srgbClr val="002060"/>
                </a:solidFill>
              </a:rPr>
              <a:t> 2013: 9.00-12.00</a:t>
            </a:r>
            <a:endParaRPr lang="th-TH" dirty="0">
              <a:solidFill>
                <a:srgbClr val="00206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normAutofit fontScale="77500" lnSpcReduction="20000"/>
          </a:bodyPr>
          <a:lstStyle/>
          <a:p>
            <a:pPr fontAlgn="base"/>
            <a:r>
              <a:rPr lang="en-US" dirty="0" smtClean="0"/>
              <a:t>Gender </a:t>
            </a:r>
            <a:r>
              <a:rPr lang="en-US" dirty="0"/>
              <a:t>biases in power, resources, entitlements, norms and values, and the way in which organizations are structured and </a:t>
            </a:r>
            <a:r>
              <a:rPr lang="en-US" dirty="0" err="1"/>
              <a:t>programmes</a:t>
            </a:r>
            <a:r>
              <a:rPr lang="en-US" dirty="0"/>
              <a:t> are run damage the health of millions of girls and women. The position of women in society is also associated with child health and survival – of boys and girls.</a:t>
            </a:r>
          </a:p>
          <a:p>
            <a:pPr fontAlgn="base"/>
            <a:r>
              <a:rPr lang="en-US" dirty="0"/>
              <a:t>Health equity depends vitally on the empowerment of individuals to challenge and change the unfair and steeply graded distribution of social resources to which everyone has equal claims and rights. Inequity in power interacts across four main dimensions – political, economic, social, and cultural – together constituting a continuum along which groups are, to varying degrees, excluded or included.</a:t>
            </a:r>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b="1" dirty="0" smtClean="0"/>
              <a:t>What is primary health care?</a:t>
            </a:r>
            <a:endParaRPr lang="th-TH" dirty="0"/>
          </a:p>
        </p:txBody>
      </p:sp>
      <p:sp>
        <p:nvSpPr>
          <p:cNvPr id="3" name="ตัวยึดเนื้อหา 2"/>
          <p:cNvSpPr>
            <a:spLocks noGrp="1"/>
          </p:cNvSpPr>
          <p:nvPr>
            <p:ph idx="1"/>
          </p:nvPr>
        </p:nvSpPr>
        <p:spPr/>
        <p:txBody>
          <a:bodyPr>
            <a:normAutofit fontScale="92500" lnSpcReduction="10000"/>
          </a:bodyPr>
          <a:lstStyle/>
          <a:p>
            <a:pPr fontAlgn="base"/>
            <a:r>
              <a:rPr lang="en-US" dirty="0" smtClean="0"/>
              <a:t>As </a:t>
            </a:r>
            <a:r>
              <a:rPr lang="en-US" dirty="0"/>
              <a:t>stated at Alma Ata Conference: </a:t>
            </a:r>
            <a:r>
              <a:rPr lang="en-US" b="1" dirty="0"/>
              <a:t>"Primary health care is essential health care based on practical, scientifically sound and socially acceptable methods and technology made universally accessible to individuals and families in the community through their full participation and at a cost that the community and country can afford to maintain at every stage of their development in the spirit of self-reliance and self-determination</a:t>
            </a:r>
            <a:r>
              <a:rPr lang="en-US" b="1" dirty="0" smtClean="0"/>
              <a:t>.”</a:t>
            </a:r>
            <a:endParaRPr lang="en-US" b="1" dirty="0"/>
          </a:p>
          <a:p>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smtClean="0"/>
              <a:t>What is health equity in all policies?</a:t>
            </a:r>
            <a:endParaRPr lang="th-TH" dirty="0"/>
          </a:p>
        </p:txBody>
      </p:sp>
      <p:sp>
        <p:nvSpPr>
          <p:cNvPr id="3" name="ตัวยึดเนื้อหา 2"/>
          <p:cNvSpPr>
            <a:spLocks noGrp="1"/>
          </p:cNvSpPr>
          <p:nvPr>
            <p:ph idx="1"/>
          </p:nvPr>
        </p:nvSpPr>
        <p:spPr/>
        <p:txBody>
          <a:bodyPr>
            <a:noAutofit/>
          </a:bodyPr>
          <a:lstStyle/>
          <a:p>
            <a:pPr fontAlgn="base"/>
            <a:r>
              <a:rPr lang="en-US" sz="2400" dirty="0" smtClean="0"/>
              <a:t>Every </a:t>
            </a:r>
            <a:r>
              <a:rPr lang="en-US" sz="2400" dirty="0"/>
              <a:t>aspect of government and the economy has the potential to affect health and health equity – finance, education, housing, employment, transport, and health, to name just six. While health may not be the main aim of policies in these sectors, they have strong bearing on health and health equity.</a:t>
            </a:r>
          </a:p>
          <a:p>
            <a:pPr fontAlgn="base"/>
            <a:r>
              <a:rPr lang="en-US" sz="2400" dirty="0"/>
              <a:t>Policy coherence is crucial – different government departments’ policies must complement rather than contradict each other in relation to health equity. For example, trade policy that actively encourages the production, trade, and consumption of foods high in fats and sugars to the detriment of fruit and vegetable production is contradictory to health policy</a:t>
            </a:r>
          </a:p>
          <a:p>
            <a:endParaRPr lang="th-TH"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smtClean="0"/>
              <a:t>What is health equity in all policies?</a:t>
            </a:r>
            <a:endParaRPr lang="th-TH" dirty="0"/>
          </a:p>
        </p:txBody>
      </p:sp>
      <p:sp>
        <p:nvSpPr>
          <p:cNvPr id="3" name="ตัวยึดเนื้อหา 2"/>
          <p:cNvSpPr>
            <a:spLocks noGrp="1"/>
          </p:cNvSpPr>
          <p:nvPr>
            <p:ph idx="1"/>
          </p:nvPr>
        </p:nvSpPr>
        <p:spPr/>
        <p:txBody>
          <a:bodyPr>
            <a:noAutofit/>
          </a:bodyPr>
          <a:lstStyle/>
          <a:p>
            <a:pPr fontAlgn="base"/>
            <a:r>
              <a:rPr lang="en-US" sz="2000" dirty="0" smtClean="0"/>
              <a:t>Obesity </a:t>
            </a:r>
            <a:r>
              <a:rPr lang="en-US" sz="2000" dirty="0"/>
              <a:t>is becoming a real public health challenge in transitioning countries, as it already is in high-income nations. Obesity prevention requires approaches that ensure a sustainable, adequate, and nutritious food supply; a habitat that lends itself to easy uptake of healthier food; participation in physical activity; and a family, educational, and work environment that positively reinforces healthy living. Very little of this action sits within the capabilities or responsibilities of the health sector. Positive advances have been made – for example, bans on advertisements for foods high in fats, sugars, and salt during television </a:t>
            </a:r>
            <a:r>
              <a:rPr lang="en-US" sz="2000" dirty="0" err="1"/>
              <a:t>programmes</a:t>
            </a:r>
            <a:r>
              <a:rPr lang="en-US" sz="2000" dirty="0"/>
              <a:t> aimed at children. However, a significant challenge remains: to engage with the multiple sectors outside health in areas such as trade, agriculture, employment, and education, if we are to redress the global obesity epidemic.</a:t>
            </a:r>
          </a:p>
          <a:p>
            <a:endParaRPr lang="th-TH"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785802"/>
            <a:ext cx="8229600" cy="1143000"/>
          </a:xfrm>
        </p:spPr>
        <p:txBody>
          <a:bodyPr>
            <a:normAutofit fontScale="90000"/>
          </a:bodyPr>
          <a:lstStyle/>
          <a:p>
            <a:r>
              <a:rPr lang="en-US" b="1" dirty="0"/>
              <a:t>Commission on Social Determinants of Health - final report</a:t>
            </a:r>
            <a:br>
              <a:rPr lang="en-US" b="1" dirty="0"/>
            </a:br>
            <a:endParaRPr lang="th-TH" dirty="0"/>
          </a:p>
        </p:txBody>
      </p:sp>
      <p:sp>
        <p:nvSpPr>
          <p:cNvPr id="3" name="ตัวยึดเนื้อหา 2"/>
          <p:cNvSpPr>
            <a:spLocks noGrp="1"/>
          </p:cNvSpPr>
          <p:nvPr>
            <p:ph idx="1"/>
          </p:nvPr>
        </p:nvSpPr>
        <p:spPr>
          <a:xfrm>
            <a:off x="457200" y="1831995"/>
            <a:ext cx="8229600" cy="4525963"/>
          </a:xfrm>
        </p:spPr>
        <p:txBody>
          <a:bodyPr>
            <a:normAutofit/>
          </a:bodyPr>
          <a:lstStyle/>
          <a:p>
            <a:r>
              <a:rPr lang="en-US" sz="2800" b="1" dirty="0"/>
              <a:t>Closing the gap in a generation: Health equity through action on the social determinants of health</a:t>
            </a:r>
            <a:r>
              <a:rPr lang="en-US" sz="2800" dirty="0" smtClean="0"/>
              <a:t/>
            </a:r>
            <a:br>
              <a:rPr lang="en-US" sz="2800" dirty="0" smtClean="0"/>
            </a:br>
            <a:r>
              <a:rPr lang="en-US" sz="2800" dirty="0"/>
              <a:t>Social justice is a matter of life and death. It affects the way people live, their consequent chance of illness, and their risk of premature death. We watch in wonder as life expectancy and good health continue to increase in parts of the world and in alarm as they fail to improve in others. </a:t>
            </a:r>
            <a:endParaRPr lang="th-TH"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658813"/>
            <a:ext cx="8229600" cy="712787"/>
          </a:xfrm>
        </p:spPr>
        <p:txBody>
          <a:bodyPr/>
          <a:lstStyle/>
          <a:p>
            <a:r>
              <a:rPr lang="en-US" sz="4000" dirty="0"/>
              <a:t>Epidemiologic triad</a:t>
            </a:r>
          </a:p>
        </p:txBody>
      </p:sp>
      <p:sp>
        <p:nvSpPr>
          <p:cNvPr id="10248" name="AutoShape 8"/>
          <p:cNvSpPr>
            <a:spLocks noChangeArrowheads="1"/>
          </p:cNvSpPr>
          <p:nvPr/>
        </p:nvSpPr>
        <p:spPr bwMode="auto">
          <a:xfrm>
            <a:off x="3124200" y="2667000"/>
            <a:ext cx="2895600" cy="1828800"/>
          </a:xfrm>
          <a:prstGeom prst="triangle">
            <a:avLst>
              <a:gd name="adj" fmla="val 50000"/>
            </a:avLst>
          </a:prstGeom>
          <a:solidFill>
            <a:schemeClr val="accent1"/>
          </a:solidFill>
          <a:ln w="9525">
            <a:solidFill>
              <a:schemeClr val="tx1"/>
            </a:solidFill>
            <a:miter lim="800000"/>
            <a:headEnd/>
            <a:tailEnd/>
          </a:ln>
          <a:effectLst/>
        </p:spPr>
        <p:txBody>
          <a:bodyPr wrap="none" anchor="ctr"/>
          <a:lstStyle/>
          <a:p>
            <a:endParaRPr lang="en-US"/>
          </a:p>
        </p:txBody>
      </p:sp>
      <p:sp>
        <p:nvSpPr>
          <p:cNvPr id="10249" name="Text Box 9"/>
          <p:cNvSpPr txBox="1">
            <a:spLocks noChangeArrowheads="1"/>
          </p:cNvSpPr>
          <p:nvPr/>
        </p:nvSpPr>
        <p:spPr bwMode="auto">
          <a:xfrm>
            <a:off x="3352800" y="2376488"/>
            <a:ext cx="1295400" cy="519112"/>
          </a:xfrm>
          <a:prstGeom prst="rect">
            <a:avLst/>
          </a:prstGeom>
          <a:noFill/>
          <a:ln w="9525">
            <a:noFill/>
            <a:miter lim="800000"/>
            <a:headEnd/>
            <a:tailEnd/>
          </a:ln>
          <a:effectLst/>
        </p:spPr>
        <p:txBody>
          <a:bodyPr>
            <a:spAutoFit/>
          </a:bodyPr>
          <a:lstStyle/>
          <a:p>
            <a:r>
              <a:rPr lang="en-US" sz="2800" b="1"/>
              <a:t>Host</a:t>
            </a:r>
          </a:p>
        </p:txBody>
      </p:sp>
      <p:sp>
        <p:nvSpPr>
          <p:cNvPr id="10250" name="Text Box 10"/>
          <p:cNvSpPr txBox="1">
            <a:spLocks noChangeArrowheads="1"/>
          </p:cNvSpPr>
          <p:nvPr/>
        </p:nvSpPr>
        <p:spPr bwMode="auto">
          <a:xfrm>
            <a:off x="1676400" y="4114800"/>
            <a:ext cx="1362075" cy="519113"/>
          </a:xfrm>
          <a:prstGeom prst="rect">
            <a:avLst/>
          </a:prstGeom>
          <a:noFill/>
          <a:ln w="9525">
            <a:noFill/>
            <a:miter lim="800000"/>
            <a:headEnd/>
            <a:tailEnd/>
          </a:ln>
          <a:effectLst/>
        </p:spPr>
        <p:txBody>
          <a:bodyPr wrap="none">
            <a:spAutoFit/>
          </a:bodyPr>
          <a:lstStyle/>
          <a:p>
            <a:r>
              <a:rPr lang="en-US" sz="2800" b="1" dirty="0"/>
              <a:t>Agent</a:t>
            </a:r>
          </a:p>
        </p:txBody>
      </p:sp>
      <p:sp>
        <p:nvSpPr>
          <p:cNvPr id="10251" name="Text Box 11"/>
          <p:cNvSpPr txBox="1">
            <a:spLocks noChangeArrowheads="1"/>
          </p:cNvSpPr>
          <p:nvPr/>
        </p:nvSpPr>
        <p:spPr bwMode="auto">
          <a:xfrm>
            <a:off x="5943600" y="4089400"/>
            <a:ext cx="2738438" cy="519113"/>
          </a:xfrm>
          <a:prstGeom prst="rect">
            <a:avLst/>
          </a:prstGeom>
          <a:noFill/>
          <a:ln w="9525">
            <a:noFill/>
            <a:miter lim="800000"/>
            <a:headEnd/>
            <a:tailEnd/>
          </a:ln>
          <a:effectLst/>
        </p:spPr>
        <p:txBody>
          <a:bodyPr wrap="none">
            <a:spAutoFit/>
          </a:bodyPr>
          <a:lstStyle/>
          <a:p>
            <a:r>
              <a:rPr lang="en-US" sz="2800" b="1"/>
              <a:t>Environment</a:t>
            </a:r>
          </a:p>
        </p:txBody>
      </p:sp>
      <p:sp>
        <p:nvSpPr>
          <p:cNvPr id="10252" name="Text Box 12"/>
          <p:cNvSpPr txBox="1">
            <a:spLocks noChangeArrowheads="1"/>
          </p:cNvSpPr>
          <p:nvPr/>
        </p:nvSpPr>
        <p:spPr bwMode="auto">
          <a:xfrm>
            <a:off x="381000" y="4572000"/>
            <a:ext cx="2517036" cy="2123658"/>
          </a:xfrm>
          <a:prstGeom prst="rect">
            <a:avLst/>
          </a:prstGeom>
          <a:noFill/>
          <a:ln w="9525">
            <a:noFill/>
            <a:miter lim="800000"/>
            <a:headEnd/>
            <a:tailEnd/>
          </a:ln>
          <a:effectLst/>
        </p:spPr>
        <p:txBody>
          <a:bodyPr wrap="none">
            <a:spAutoFit/>
          </a:bodyPr>
          <a:lstStyle/>
          <a:p>
            <a:pPr rtl="0">
              <a:buFontTx/>
              <a:buChar char="•"/>
            </a:pPr>
            <a:r>
              <a:rPr lang="en-US" sz="2200" b="1" dirty="0"/>
              <a:t>Biological agents</a:t>
            </a:r>
          </a:p>
          <a:p>
            <a:pPr rtl="0">
              <a:buFontTx/>
              <a:buChar char="•"/>
            </a:pPr>
            <a:r>
              <a:rPr lang="en-US" sz="2200" b="1" dirty="0"/>
              <a:t>Physical agents</a:t>
            </a:r>
          </a:p>
          <a:p>
            <a:pPr rtl="0">
              <a:buFontTx/>
              <a:buChar char="•"/>
            </a:pPr>
            <a:r>
              <a:rPr lang="en-US" sz="2200" b="1" dirty="0"/>
              <a:t>Chemical agents</a:t>
            </a:r>
          </a:p>
          <a:p>
            <a:pPr rtl="0">
              <a:buFontTx/>
              <a:buChar char="•"/>
            </a:pPr>
            <a:r>
              <a:rPr lang="en-US" sz="2200" b="1" dirty="0"/>
              <a:t>Nutrient agents</a:t>
            </a:r>
          </a:p>
          <a:p>
            <a:pPr rtl="0">
              <a:buFontTx/>
              <a:buChar char="•"/>
            </a:pPr>
            <a:r>
              <a:rPr lang="en-US" sz="2200" b="1" dirty="0"/>
              <a:t>Mechanical agents</a:t>
            </a:r>
          </a:p>
          <a:p>
            <a:pPr rtl="0">
              <a:buFontTx/>
              <a:buChar char="•"/>
            </a:pPr>
            <a:r>
              <a:rPr lang="en-US" sz="2200" b="1" dirty="0"/>
              <a:t>Social agents</a:t>
            </a:r>
            <a:endParaRPr lang="en-US" sz="2200" dirty="0"/>
          </a:p>
        </p:txBody>
      </p:sp>
      <p:sp>
        <p:nvSpPr>
          <p:cNvPr id="10254" name="Text Box 14"/>
          <p:cNvSpPr txBox="1">
            <a:spLocks noChangeArrowheads="1"/>
          </p:cNvSpPr>
          <p:nvPr/>
        </p:nvSpPr>
        <p:spPr bwMode="auto">
          <a:xfrm>
            <a:off x="5837570" y="4659313"/>
            <a:ext cx="3077830" cy="1107996"/>
          </a:xfrm>
          <a:prstGeom prst="rect">
            <a:avLst/>
          </a:prstGeom>
          <a:noFill/>
          <a:ln w="9525">
            <a:noFill/>
            <a:miter lim="800000"/>
            <a:headEnd/>
            <a:tailEnd/>
          </a:ln>
          <a:effectLst/>
        </p:spPr>
        <p:txBody>
          <a:bodyPr wrap="none">
            <a:spAutoFit/>
          </a:bodyPr>
          <a:lstStyle/>
          <a:p>
            <a:pPr rtl="0">
              <a:buFontTx/>
              <a:buChar char="•"/>
            </a:pPr>
            <a:r>
              <a:rPr lang="en-US" sz="2200" b="1" dirty="0"/>
              <a:t>Physical environment</a:t>
            </a:r>
          </a:p>
          <a:p>
            <a:pPr rtl="0">
              <a:buFontTx/>
              <a:buChar char="•"/>
            </a:pPr>
            <a:r>
              <a:rPr lang="en-US" sz="2200" b="1" dirty="0"/>
              <a:t>Biological environment</a:t>
            </a:r>
          </a:p>
          <a:p>
            <a:pPr rtl="0">
              <a:buFontTx/>
              <a:buChar char="•"/>
            </a:pPr>
            <a:r>
              <a:rPr lang="en-US" sz="2200" b="1" dirty="0"/>
              <a:t>Social environment</a:t>
            </a:r>
          </a:p>
        </p:txBody>
      </p:sp>
      <p:sp>
        <p:nvSpPr>
          <p:cNvPr id="10255" name="Text Box 15"/>
          <p:cNvSpPr txBox="1">
            <a:spLocks noChangeArrowheads="1"/>
          </p:cNvSpPr>
          <p:nvPr/>
        </p:nvSpPr>
        <p:spPr bwMode="auto">
          <a:xfrm>
            <a:off x="4121412" y="1406604"/>
            <a:ext cx="3879588" cy="1107996"/>
          </a:xfrm>
          <a:prstGeom prst="rect">
            <a:avLst/>
          </a:prstGeom>
          <a:noFill/>
          <a:ln w="9525">
            <a:noFill/>
            <a:miter lim="800000"/>
            <a:headEnd/>
            <a:tailEnd/>
          </a:ln>
          <a:effectLst/>
        </p:spPr>
        <p:txBody>
          <a:bodyPr wrap="none">
            <a:spAutoFit/>
          </a:bodyPr>
          <a:lstStyle/>
          <a:p>
            <a:pPr rtl="0">
              <a:buFontTx/>
              <a:buChar char="•"/>
            </a:pPr>
            <a:r>
              <a:rPr lang="en-US" sz="2200" b="1" dirty="0"/>
              <a:t>Demographic characteristics</a:t>
            </a:r>
          </a:p>
          <a:p>
            <a:pPr rtl="0">
              <a:buFontTx/>
              <a:buChar char="•"/>
            </a:pPr>
            <a:r>
              <a:rPr lang="en-US" sz="2200" b="1" dirty="0"/>
              <a:t>Biological characteristics</a:t>
            </a:r>
          </a:p>
          <a:p>
            <a:pPr rtl="0">
              <a:buFontTx/>
              <a:buChar char="•"/>
            </a:pPr>
            <a:r>
              <a:rPr lang="en-US" sz="2200" b="1" dirty="0"/>
              <a:t>Socioeconomic characteristics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10248"/>
                                        </p:tgtEl>
                                        <p:attrNameLst>
                                          <p:attrName>style.visibility</p:attrName>
                                        </p:attrNameLst>
                                      </p:cBhvr>
                                      <p:to>
                                        <p:strVal val="visible"/>
                                      </p:to>
                                    </p:set>
                                    <p:anim calcmode="lin" valueType="num">
                                      <p:cBhvr>
                                        <p:cTn id="11" dur="1000" fill="hold"/>
                                        <p:tgtEl>
                                          <p:spTgt spid="10248"/>
                                        </p:tgtEl>
                                        <p:attrNameLst>
                                          <p:attrName>ppt_w</p:attrName>
                                        </p:attrNameLst>
                                      </p:cBhvr>
                                      <p:tavLst>
                                        <p:tav tm="0">
                                          <p:val>
                                            <p:strVal val="#ppt_w*0.70"/>
                                          </p:val>
                                        </p:tav>
                                        <p:tav tm="100000">
                                          <p:val>
                                            <p:strVal val="#ppt_w"/>
                                          </p:val>
                                        </p:tav>
                                      </p:tavLst>
                                    </p:anim>
                                    <p:anim calcmode="lin" valueType="num">
                                      <p:cBhvr>
                                        <p:cTn id="12" dur="1000" fill="hold"/>
                                        <p:tgtEl>
                                          <p:spTgt spid="10248"/>
                                        </p:tgtEl>
                                        <p:attrNameLst>
                                          <p:attrName>ppt_h</p:attrName>
                                        </p:attrNameLst>
                                      </p:cBhvr>
                                      <p:tavLst>
                                        <p:tav tm="0">
                                          <p:val>
                                            <p:strVal val="#ppt_h"/>
                                          </p:val>
                                        </p:tav>
                                        <p:tav tm="100000">
                                          <p:val>
                                            <p:strVal val="#ppt_h"/>
                                          </p:val>
                                        </p:tav>
                                      </p:tavLst>
                                    </p:anim>
                                    <p:animEffect transition="in" filter="fade">
                                      <p:cBhvr>
                                        <p:cTn id="13" dur="1000"/>
                                        <p:tgtEl>
                                          <p:spTgt spid="10248"/>
                                        </p:tgtEl>
                                      </p:cBhvr>
                                    </p:animEffect>
                                  </p:childTnLst>
                                </p:cTn>
                              </p:par>
                            </p:childTnLst>
                          </p:cTn>
                        </p:par>
                        <p:par>
                          <p:cTn id="14" fill="hold">
                            <p:stCondLst>
                              <p:cond delay="1500"/>
                            </p:stCondLst>
                            <p:childTnLst>
                              <p:par>
                                <p:cTn id="15" presetID="1" presetClass="entr" presetSubtype="0" fill="hold" grpId="0" nodeType="afterEffect">
                                  <p:stCondLst>
                                    <p:cond delay="0"/>
                                  </p:stCondLst>
                                  <p:childTnLst>
                                    <p:set>
                                      <p:cBhvr>
                                        <p:cTn id="16" dur="1" fill="hold">
                                          <p:stCondLst>
                                            <p:cond delay="0"/>
                                          </p:stCondLst>
                                        </p:cTn>
                                        <p:tgtEl>
                                          <p:spTgt spid="10249"/>
                                        </p:tgtEl>
                                        <p:attrNameLst>
                                          <p:attrName>style.visibility</p:attrName>
                                        </p:attrNameLst>
                                      </p:cBhvr>
                                      <p:to>
                                        <p:strVal val="visible"/>
                                      </p:to>
                                    </p:set>
                                  </p:childTnLst>
                                </p:cTn>
                              </p:par>
                            </p:childTnLst>
                          </p:cTn>
                        </p:par>
                        <p:par>
                          <p:cTn id="17" fill="hold">
                            <p:stCondLst>
                              <p:cond delay="1500"/>
                            </p:stCondLst>
                            <p:childTnLst>
                              <p:par>
                                <p:cTn id="18" presetID="1" presetClass="entr" presetSubtype="0" fill="hold" grpId="0" nodeType="afterEffect">
                                  <p:stCondLst>
                                    <p:cond delay="0"/>
                                  </p:stCondLst>
                                  <p:childTnLst>
                                    <p:set>
                                      <p:cBhvr>
                                        <p:cTn id="19" dur="1" fill="hold">
                                          <p:stCondLst>
                                            <p:cond delay="0"/>
                                          </p:stCondLst>
                                        </p:cTn>
                                        <p:tgtEl>
                                          <p:spTgt spid="10250"/>
                                        </p:tgtEl>
                                        <p:attrNameLst>
                                          <p:attrName>style.visibility</p:attrName>
                                        </p:attrNameLst>
                                      </p:cBhvr>
                                      <p:to>
                                        <p:strVal val="visible"/>
                                      </p:to>
                                    </p:set>
                                  </p:childTnLst>
                                </p:cTn>
                              </p:par>
                            </p:childTnLst>
                          </p:cTn>
                        </p:par>
                        <p:par>
                          <p:cTn id="20" fill="hold">
                            <p:stCondLst>
                              <p:cond delay="1500"/>
                            </p:stCondLst>
                            <p:childTnLst>
                              <p:par>
                                <p:cTn id="21" presetID="1" presetClass="entr" presetSubtype="0" fill="hold" grpId="0" nodeType="afterEffect">
                                  <p:stCondLst>
                                    <p:cond delay="0"/>
                                  </p:stCondLst>
                                  <p:childTnLst>
                                    <p:set>
                                      <p:cBhvr>
                                        <p:cTn id="22" dur="1" fill="hold">
                                          <p:stCondLst>
                                            <p:cond delay="0"/>
                                          </p:stCondLst>
                                        </p:cTn>
                                        <p:tgtEl>
                                          <p:spTgt spid="10251"/>
                                        </p:tgtEl>
                                        <p:attrNameLst>
                                          <p:attrName>style.visibility</p:attrName>
                                        </p:attrNameLst>
                                      </p:cBhvr>
                                      <p:to>
                                        <p:strVal val="visible"/>
                                      </p:to>
                                    </p:set>
                                  </p:childTnLst>
                                </p:cTn>
                              </p:par>
                            </p:childTnLst>
                          </p:cTn>
                        </p:par>
                        <p:par>
                          <p:cTn id="23" fill="hold">
                            <p:stCondLst>
                              <p:cond delay="1500"/>
                            </p:stCondLst>
                            <p:childTnLst>
                              <p:par>
                                <p:cTn id="24" presetID="1" presetClass="entr" presetSubtype="0" fill="hold" grpId="0" nodeType="afterEffect">
                                  <p:stCondLst>
                                    <p:cond delay="0"/>
                                  </p:stCondLst>
                                  <p:childTnLst>
                                    <p:set>
                                      <p:cBhvr>
                                        <p:cTn id="25" dur="1" fill="hold">
                                          <p:stCondLst>
                                            <p:cond delay="0"/>
                                          </p:stCondLst>
                                        </p:cTn>
                                        <p:tgtEl>
                                          <p:spTgt spid="10255">
                                            <p:txEl>
                                              <p:pRg st="0" end="0"/>
                                            </p:txEl>
                                          </p:spTgt>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0"/>
                                  </p:stCondLst>
                                  <p:childTnLst>
                                    <p:set>
                                      <p:cBhvr>
                                        <p:cTn id="28" dur="1" fill="hold">
                                          <p:stCondLst>
                                            <p:cond delay="0"/>
                                          </p:stCondLst>
                                        </p:cTn>
                                        <p:tgtEl>
                                          <p:spTgt spid="10255">
                                            <p:txEl>
                                              <p:pRg st="1" end="1"/>
                                            </p:txEl>
                                          </p:spTgt>
                                        </p:tgtEl>
                                        <p:attrNameLst>
                                          <p:attrName>style.visibility</p:attrName>
                                        </p:attrNameLst>
                                      </p:cBhvr>
                                      <p:to>
                                        <p:strVal val="visible"/>
                                      </p:to>
                                    </p:set>
                                  </p:childTnLst>
                                </p:cTn>
                              </p:par>
                            </p:childTnLst>
                          </p:cTn>
                        </p:par>
                        <p:par>
                          <p:cTn id="29" fill="hold">
                            <p:stCondLst>
                              <p:cond delay="1500"/>
                            </p:stCondLst>
                            <p:childTnLst>
                              <p:par>
                                <p:cTn id="30" presetID="1" presetClass="entr" presetSubtype="0" fill="hold" grpId="0" nodeType="afterEffect">
                                  <p:stCondLst>
                                    <p:cond delay="0"/>
                                  </p:stCondLst>
                                  <p:childTnLst>
                                    <p:set>
                                      <p:cBhvr>
                                        <p:cTn id="31" dur="1" fill="hold">
                                          <p:stCondLst>
                                            <p:cond delay="0"/>
                                          </p:stCondLst>
                                        </p:cTn>
                                        <p:tgtEl>
                                          <p:spTgt spid="10255">
                                            <p:txEl>
                                              <p:pRg st="2" end="2"/>
                                            </p:txEl>
                                          </p:spTgt>
                                        </p:tgtEl>
                                        <p:attrNameLst>
                                          <p:attrName>style.visibility</p:attrName>
                                        </p:attrNameLst>
                                      </p:cBhvr>
                                      <p:to>
                                        <p:strVal val="visible"/>
                                      </p:to>
                                    </p:set>
                                  </p:childTnLst>
                                </p:cTn>
                              </p:par>
                            </p:childTnLst>
                          </p:cTn>
                        </p:par>
                        <p:par>
                          <p:cTn id="32" fill="hold">
                            <p:stCondLst>
                              <p:cond delay="1500"/>
                            </p:stCondLst>
                            <p:childTnLst>
                              <p:par>
                                <p:cTn id="33" presetID="1" presetClass="entr" presetSubtype="0" fill="hold" grpId="0" nodeType="afterEffect">
                                  <p:stCondLst>
                                    <p:cond delay="0"/>
                                  </p:stCondLst>
                                  <p:childTnLst>
                                    <p:set>
                                      <p:cBhvr>
                                        <p:cTn id="34" dur="1" fill="hold">
                                          <p:stCondLst>
                                            <p:cond delay="0"/>
                                          </p:stCondLst>
                                        </p:cTn>
                                        <p:tgtEl>
                                          <p:spTgt spid="10252"/>
                                        </p:tgtEl>
                                        <p:attrNameLst>
                                          <p:attrName>style.visibility</p:attrName>
                                        </p:attrNameLst>
                                      </p:cBhvr>
                                      <p:to>
                                        <p:strVal val="visible"/>
                                      </p:to>
                                    </p:set>
                                  </p:childTnLst>
                                </p:cTn>
                              </p:par>
                            </p:childTnLst>
                          </p:cTn>
                        </p:par>
                        <p:par>
                          <p:cTn id="35" fill="hold">
                            <p:stCondLst>
                              <p:cond delay="1500"/>
                            </p:stCondLst>
                            <p:childTnLst>
                              <p:par>
                                <p:cTn id="36" presetID="1" presetClass="entr" presetSubtype="0" fill="hold" grpId="0" nodeType="afterEffect">
                                  <p:stCondLst>
                                    <p:cond delay="0"/>
                                  </p:stCondLst>
                                  <p:childTnLst>
                                    <p:set>
                                      <p:cBhvr>
                                        <p:cTn id="37" dur="1" fill="hold">
                                          <p:stCondLst>
                                            <p:cond delay="0"/>
                                          </p:stCondLst>
                                        </p:cTn>
                                        <p:tgtEl>
                                          <p:spTgt spid="10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8" grpId="0" animBg="1"/>
      <p:bldP spid="10249" grpId="0"/>
      <p:bldP spid="10250" grpId="0"/>
      <p:bldP spid="10251" grpId="0"/>
      <p:bldP spid="10252" grpId="0"/>
      <p:bldP spid="10254" grpId="0"/>
      <p:bldP spid="1025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What are the differences </a:t>
            </a:r>
            <a:endParaRPr lang="th-TH" dirty="0"/>
          </a:p>
        </p:txBody>
      </p:sp>
      <p:sp>
        <p:nvSpPr>
          <p:cNvPr id="3" name="ตัวยึดเนื้อหา 2"/>
          <p:cNvSpPr>
            <a:spLocks noGrp="1"/>
          </p:cNvSpPr>
          <p:nvPr>
            <p:ph idx="1"/>
          </p:nvPr>
        </p:nvSpPr>
        <p:spPr/>
        <p:txBody>
          <a:bodyPr/>
          <a:lstStyle/>
          <a:p>
            <a:r>
              <a:rPr lang="en-US" dirty="0" smtClean="0"/>
              <a:t>Thai</a:t>
            </a:r>
          </a:p>
          <a:p>
            <a:r>
              <a:rPr lang="en-US" dirty="0" smtClean="0"/>
              <a:t>Lao</a:t>
            </a:r>
          </a:p>
          <a:p>
            <a:r>
              <a:rPr lang="en-US" dirty="0" smtClean="0"/>
              <a:t>US</a:t>
            </a:r>
            <a:endParaRPr lang="th-TH"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p:cNvSpPr>
            <a:spLocks noGrp="1" noChangeArrowheads="1"/>
          </p:cNvSpPr>
          <p:nvPr>
            <p:ph type="title"/>
          </p:nvPr>
        </p:nvSpPr>
        <p:spPr>
          <a:xfrm>
            <a:off x="457200" y="990600"/>
            <a:ext cx="8229600" cy="1143000"/>
          </a:xfrm>
        </p:spPr>
        <p:txBody>
          <a:bodyPr/>
          <a:lstStyle/>
          <a:p>
            <a:pPr eaLnBrk="1" hangingPunct="1"/>
            <a:r>
              <a:rPr lang="en-US" dirty="0" smtClean="0">
                <a:solidFill>
                  <a:srgbClr val="FF0000"/>
                </a:solidFill>
              </a:rPr>
              <a:t>Questions???</a:t>
            </a:r>
          </a:p>
        </p:txBody>
      </p:sp>
      <p:pic>
        <p:nvPicPr>
          <p:cNvPr id="93187" name="Picture 5" descr="MCj03841720000[1]"/>
          <p:cNvPicPr>
            <a:picLocks noChangeAspect="1" noChangeArrowheads="1"/>
          </p:cNvPicPr>
          <p:nvPr/>
        </p:nvPicPr>
        <p:blipFill>
          <a:blip r:embed="rId3"/>
          <a:srcRect/>
          <a:stretch>
            <a:fillRect/>
          </a:stretch>
        </p:blipFill>
        <p:spPr bwMode="auto">
          <a:xfrm>
            <a:off x="2743200" y="2590800"/>
            <a:ext cx="3465513" cy="4113213"/>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642926"/>
            <a:ext cx="8229600" cy="1143000"/>
          </a:xfrm>
        </p:spPr>
        <p:txBody>
          <a:bodyPr>
            <a:normAutofit fontScale="90000"/>
          </a:bodyPr>
          <a:lstStyle/>
          <a:p>
            <a:r>
              <a:rPr lang="en-US" b="1" dirty="0" smtClean="0"/>
              <a:t>What are social determinants of health?</a:t>
            </a:r>
            <a:r>
              <a:rPr lang="en-US" dirty="0" smtClean="0"/>
              <a:t> </a:t>
            </a:r>
            <a:endParaRPr lang="th-TH" dirty="0"/>
          </a:p>
        </p:txBody>
      </p:sp>
      <p:sp>
        <p:nvSpPr>
          <p:cNvPr id="3" name="ตัวยึดเนื้อหา 2"/>
          <p:cNvSpPr>
            <a:spLocks noGrp="1"/>
          </p:cNvSpPr>
          <p:nvPr>
            <p:ph idx="1"/>
          </p:nvPr>
        </p:nvSpPr>
        <p:spPr>
          <a:xfrm>
            <a:off x="457200" y="1831995"/>
            <a:ext cx="8229600" cy="4525963"/>
          </a:xfrm>
        </p:spPr>
        <p:txBody>
          <a:bodyPr/>
          <a:lstStyle/>
          <a:p>
            <a:pPr fontAlgn="base"/>
            <a:r>
              <a:rPr lang="en-US" dirty="0" smtClean="0"/>
              <a:t>The </a:t>
            </a:r>
            <a:r>
              <a:rPr lang="en-US" dirty="0"/>
              <a:t>social determinants of health are the conditions in which people are born, grow, live, work and age. These circumstances are shaped by the distribution of money, power and resources at global, national and local levels.</a:t>
            </a:r>
          </a:p>
          <a:p>
            <a:endParaRPr lang="th-TH"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normAutofit fontScale="77500" lnSpcReduction="20000"/>
          </a:bodyPr>
          <a:lstStyle/>
          <a:p>
            <a:pPr fontAlgn="base"/>
            <a:r>
              <a:rPr lang="en-US" dirty="0"/>
              <a:t>Member States adopted the Rio Political Declaration at the World Conference on Social Determinants of Health in October 2011 in Rio de Janeiro, Brazil, calling upon them to act in five areas:</a:t>
            </a:r>
          </a:p>
          <a:p>
            <a:pPr lvl="1" fontAlgn="base"/>
            <a:r>
              <a:rPr lang="en-US" dirty="0"/>
              <a:t>Adopt improved governance for health and development</a:t>
            </a:r>
          </a:p>
          <a:p>
            <a:pPr lvl="1" fontAlgn="base"/>
            <a:r>
              <a:rPr lang="en-US" dirty="0"/>
              <a:t>Promote participation in policy-making and implementation</a:t>
            </a:r>
          </a:p>
          <a:p>
            <a:pPr lvl="1" fontAlgn="base"/>
            <a:r>
              <a:rPr lang="en-US" dirty="0"/>
              <a:t>Further reorient the health sector towards promoting health and reducing health inequities</a:t>
            </a:r>
          </a:p>
          <a:p>
            <a:pPr lvl="1" fontAlgn="base"/>
            <a:r>
              <a:rPr lang="en-US" dirty="0"/>
              <a:t>Strengthen global governance and collaboration</a:t>
            </a:r>
          </a:p>
          <a:p>
            <a:pPr lvl="1" fontAlgn="base"/>
            <a:r>
              <a:rPr lang="en-US" dirty="0"/>
              <a:t>Monitor progress and increase accountability</a:t>
            </a:r>
          </a:p>
          <a:p>
            <a:pPr lvl="1" fontAlgn="base"/>
            <a:r>
              <a:rPr lang="en-US" dirty="0"/>
              <a:t>The Rio Political Declaration was endorsed by WHO Member States at the Sixty-fifth World Health Assembly (WHA) in Geneva, Switzerland in May 2012.</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b="1" dirty="0"/>
              <a:t>Key concepts</a:t>
            </a:r>
            <a:br>
              <a:rPr lang="en-US" b="1" dirty="0"/>
            </a:br>
            <a:endParaRPr lang="th-TH" dirty="0"/>
          </a:p>
        </p:txBody>
      </p:sp>
      <p:sp>
        <p:nvSpPr>
          <p:cNvPr id="3" name="ตัวยึดเนื้อหา 2"/>
          <p:cNvSpPr>
            <a:spLocks noGrp="1"/>
          </p:cNvSpPr>
          <p:nvPr>
            <p:ph idx="1"/>
          </p:nvPr>
        </p:nvSpPr>
        <p:spPr/>
        <p:txBody>
          <a:bodyPr>
            <a:normAutofit fontScale="92500" lnSpcReduction="10000"/>
          </a:bodyPr>
          <a:lstStyle/>
          <a:p>
            <a:pPr fontAlgn="base">
              <a:buNone/>
            </a:pPr>
            <a:r>
              <a:rPr lang="en-US" b="1" dirty="0"/>
              <a:t>What are health inequities or inequalities?</a:t>
            </a:r>
          </a:p>
          <a:p>
            <a:pPr fontAlgn="base"/>
            <a:r>
              <a:rPr lang="en-US" dirty="0"/>
              <a:t>Health inequities are </a:t>
            </a:r>
            <a:r>
              <a:rPr lang="en-US" i="1" dirty="0"/>
              <a:t>avoidable</a:t>
            </a:r>
            <a:r>
              <a:rPr lang="en-US" dirty="0"/>
              <a:t> inequalities in health between groups of people within countries and between countries. These inequities arise from inequalities within and between societies. Social and economic conditions and their effects on people’s lives determine their risk of illness and the actions taken to prevent them becoming ill or treat illness when it occurs.</a:t>
            </a:r>
          </a:p>
          <a:p>
            <a:endParaRPr lang="th-TH"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Examples of health inequities between countries:</a:t>
            </a:r>
            <a:endParaRPr lang="th-TH" dirty="0"/>
          </a:p>
        </p:txBody>
      </p:sp>
      <p:sp>
        <p:nvSpPr>
          <p:cNvPr id="3" name="ตัวยึดเนื้อหา 2"/>
          <p:cNvSpPr>
            <a:spLocks noGrp="1"/>
          </p:cNvSpPr>
          <p:nvPr>
            <p:ph idx="1"/>
          </p:nvPr>
        </p:nvSpPr>
        <p:spPr/>
        <p:txBody>
          <a:bodyPr>
            <a:noAutofit/>
          </a:bodyPr>
          <a:lstStyle/>
          <a:p>
            <a:pPr fontAlgn="base"/>
            <a:r>
              <a:rPr lang="en-US" sz="2400" dirty="0" smtClean="0"/>
              <a:t>the </a:t>
            </a:r>
            <a:r>
              <a:rPr lang="en-US" sz="2400" dirty="0"/>
              <a:t>infant mortality rate (the risk of a baby dying between birth and one year of age) is 2 per 1000 live births in Iceland and over 120 per 1000 live births in Mozambique;</a:t>
            </a:r>
          </a:p>
          <a:p>
            <a:pPr fontAlgn="base"/>
            <a:r>
              <a:rPr lang="en-US" sz="2400" dirty="0"/>
              <a:t>the lifetime risk of maternal death during or shortly after pregnancy is only 1 in 17 400 in Sweden but it is 1 in 8 in Afghanistan</a:t>
            </a:r>
            <a:r>
              <a:rPr lang="en-US" sz="2400" dirty="0" smtClean="0"/>
              <a:t>.</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pPr fontAlgn="base"/>
            <a:r>
              <a:rPr lang="en-US" dirty="0" smtClean="0"/>
              <a:t>Examples of health inequities within countries:</a:t>
            </a:r>
            <a:endParaRPr lang="en-US" dirty="0"/>
          </a:p>
        </p:txBody>
      </p:sp>
      <p:sp>
        <p:nvSpPr>
          <p:cNvPr id="3" name="ตัวยึดเนื้อหา 2"/>
          <p:cNvSpPr>
            <a:spLocks noGrp="1"/>
          </p:cNvSpPr>
          <p:nvPr>
            <p:ph idx="1"/>
          </p:nvPr>
        </p:nvSpPr>
        <p:spPr/>
        <p:txBody>
          <a:bodyPr>
            <a:noAutofit/>
          </a:bodyPr>
          <a:lstStyle/>
          <a:p>
            <a:pPr fontAlgn="base"/>
            <a:r>
              <a:rPr lang="en-US" sz="2000" dirty="0" smtClean="0"/>
              <a:t>in </a:t>
            </a:r>
            <a:r>
              <a:rPr lang="en-US" sz="2000" dirty="0"/>
              <a:t>Bolivia, babies born to women with no education have infant mortality greater than 100 per 1000 live births, while the infant mortality rate of babies born to mothers with at least secondary education is under 40 per 1000;</a:t>
            </a:r>
          </a:p>
          <a:p>
            <a:pPr fontAlgn="base"/>
            <a:r>
              <a:rPr lang="en-US" sz="2000" dirty="0"/>
              <a:t>life expectancy at birth among indigenous Australians is substantially lower (59.4 for males and 64.8 for females) than that of non-indigenous Australians (76.6 and 82.0, respectively);</a:t>
            </a:r>
          </a:p>
          <a:p>
            <a:pPr fontAlgn="base"/>
            <a:r>
              <a:rPr lang="en-US" sz="2000" dirty="0"/>
              <a:t>life expectancy at birth for men in the </a:t>
            </a:r>
            <a:r>
              <a:rPr lang="en-US" sz="2000" dirty="0" err="1"/>
              <a:t>Calton</a:t>
            </a:r>
            <a:r>
              <a:rPr lang="en-US" sz="2000" dirty="0"/>
              <a:t> </a:t>
            </a:r>
            <a:r>
              <a:rPr lang="en-US" sz="2000" dirty="0" err="1"/>
              <a:t>neighbourhood</a:t>
            </a:r>
            <a:r>
              <a:rPr lang="en-US" sz="2000" dirty="0"/>
              <a:t> of Glasgow is 54 years, 28 years less than that of men in </a:t>
            </a:r>
            <a:r>
              <a:rPr lang="en-US" sz="2000" dirty="0" err="1"/>
              <a:t>Lenzie</a:t>
            </a:r>
            <a:r>
              <a:rPr lang="en-US" sz="2000" dirty="0"/>
              <a:t>, a few </a:t>
            </a:r>
            <a:r>
              <a:rPr lang="en-US" sz="2000" dirty="0" err="1"/>
              <a:t>kilometres</a:t>
            </a:r>
            <a:r>
              <a:rPr lang="en-US" sz="2000" dirty="0"/>
              <a:t> away;</a:t>
            </a:r>
          </a:p>
          <a:p>
            <a:pPr fontAlgn="base"/>
            <a:r>
              <a:rPr lang="en-US" sz="2000" dirty="0"/>
              <a:t>the prevalence of long-term disabilities among European men aged 80+ years is 58.8% among the lower educated versus 40.2% among the higher educated.</a:t>
            </a:r>
          </a:p>
          <a:p>
            <a:endParaRPr lang="th-TH"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b="1" dirty="0" smtClean="0"/>
              <a:t>What is meant by social gradient?</a:t>
            </a:r>
            <a:endParaRPr lang="th-TH" dirty="0"/>
          </a:p>
        </p:txBody>
      </p:sp>
      <p:sp>
        <p:nvSpPr>
          <p:cNvPr id="3" name="ตัวยึดเนื้อหา 2"/>
          <p:cNvSpPr>
            <a:spLocks noGrp="1"/>
          </p:cNvSpPr>
          <p:nvPr>
            <p:ph idx="1"/>
          </p:nvPr>
        </p:nvSpPr>
        <p:spPr/>
        <p:txBody>
          <a:bodyPr>
            <a:normAutofit fontScale="70000" lnSpcReduction="20000"/>
          </a:bodyPr>
          <a:lstStyle/>
          <a:p>
            <a:pPr fontAlgn="base"/>
            <a:r>
              <a:rPr lang="en-US" dirty="0" smtClean="0"/>
              <a:t>The </a:t>
            </a:r>
            <a:r>
              <a:rPr lang="en-US" dirty="0"/>
              <a:t>poorest of the poor, around the world, have the worst health. Within countries, the evidence shows that in general the lower an individual’s socioeconomic position the worse their health. There is a social gradient in health that runs from top to bottom of the socioeconomic spectrum. This is a global phenomenon, seen in low, middle and high income countries. The social gradient in health means that health inequities affect everyone.</a:t>
            </a:r>
          </a:p>
          <a:p>
            <a:pPr fontAlgn="base"/>
            <a:r>
              <a:rPr lang="en-US" dirty="0"/>
              <a:t>For example, if you look at under-5 mortality rates by levels of household wealth you see that within counties the relation between socioeconomic level and health is graded. The poorest have the highest under-5 mortality rates, and people in the second highest quintile of household wealth have higher mortality in their offspring than those in the highest quintile. This is the social gradient in health.</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60390"/>
            <a:ext cx="8229600" cy="939784"/>
          </a:xfrm>
        </p:spPr>
        <p:txBody>
          <a:bodyPr>
            <a:normAutofit fontScale="90000"/>
          </a:bodyPr>
          <a:lstStyle/>
          <a:p>
            <a:r>
              <a:rPr lang="en-US" sz="3600" b="1" dirty="0" smtClean="0"/>
              <a:t>What are the drivers of health inequities?</a:t>
            </a:r>
            <a:br>
              <a:rPr lang="en-US" sz="3600" b="1" dirty="0" smtClean="0"/>
            </a:br>
            <a:endParaRPr lang="th-TH" sz="3600" dirty="0"/>
          </a:p>
        </p:txBody>
      </p:sp>
      <p:sp>
        <p:nvSpPr>
          <p:cNvPr id="3" name="ตัวยึดเนื้อหา 2"/>
          <p:cNvSpPr>
            <a:spLocks noGrp="1"/>
          </p:cNvSpPr>
          <p:nvPr>
            <p:ph idx="1"/>
          </p:nvPr>
        </p:nvSpPr>
        <p:spPr/>
        <p:txBody>
          <a:bodyPr>
            <a:normAutofit fontScale="92500" lnSpcReduction="20000"/>
          </a:bodyPr>
          <a:lstStyle/>
          <a:p>
            <a:pPr fontAlgn="base"/>
            <a:r>
              <a:rPr lang="en-US" dirty="0" smtClean="0"/>
              <a:t>The </a:t>
            </a:r>
            <a:r>
              <a:rPr lang="en-US" dirty="0"/>
              <a:t>global context affects how societies prosper through its impact on international relations and domestic norms and policies. These in turn shape the way society, both at national and local level, organizes its affairs, giving rise to forms of social position and hierarchy, whereby populations are organized according to income, education, occupation, gender, race/ethnicity and other factors. Where people are in the social hierarchy affects the conditions in which they grow, learn, live, work and age, their vulnerability to ill health and the consequences of ill health.</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endParaRPr lang="th-TH"/>
          </a:p>
        </p:txBody>
      </p:sp>
      <p:sp>
        <p:nvSpPr>
          <p:cNvPr id="3" name="ตัวยึดเนื้อหา 2"/>
          <p:cNvSpPr>
            <a:spLocks noGrp="1"/>
          </p:cNvSpPr>
          <p:nvPr>
            <p:ph idx="1"/>
          </p:nvPr>
        </p:nvSpPr>
        <p:spPr/>
        <p:txBody>
          <a:bodyPr>
            <a:normAutofit fontScale="62500" lnSpcReduction="20000"/>
          </a:bodyPr>
          <a:lstStyle/>
          <a:p>
            <a:pPr fontAlgn="base"/>
            <a:r>
              <a:rPr lang="en-US" dirty="0"/>
              <a:t>The benefits of the economic growth that has taken place over the last 25 years are unequally distributed. In 1980 the richest countries, containing 10% of the world’s population, had gross national income 60 times that of the poorest countries, containing 10% of the world’s population. By 2005 this ratio had increased to 122.</a:t>
            </a:r>
          </a:p>
          <a:p>
            <a:pPr fontAlgn="base"/>
            <a:r>
              <a:rPr lang="en-US" dirty="0"/>
              <a:t>International flows of aid – grossly inadequate in themselves, and well below the levels promised – are dwarfed by the scale of many poor countries’ debt repayment obligations. The result is that, in many cases, there is a net financial outflow from poorer to richer countries – an alarming state of affairs.</a:t>
            </a:r>
          </a:p>
          <a:p>
            <a:pPr fontAlgn="base"/>
            <a:r>
              <a:rPr lang="en-US" dirty="0"/>
              <a:t>The trend over the last 15 years has been for the poorest quintile of the population in many countries to have a declining share in national consumption. In Kenya, for example, at current economic growth rates and with the present levels of income inequality, the median family in poverty would not cross the poverty line until 2030. Doubling the share of income growth enjoyed by Kenya’s poor would mean that reduction in poverty would happen by 2013.</a:t>
            </a:r>
          </a:p>
          <a:p>
            <a:endParaRPr lang="th-TH" dirty="0"/>
          </a:p>
        </p:txBody>
      </p:sp>
    </p:spTree>
  </p:cSld>
  <p:clrMapOvr>
    <a:masterClrMapping/>
  </p:clrMapOvr>
</p:sld>
</file>

<file path=ppt/theme/theme1.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1429</Words>
  <Application>Microsoft Macintosh PowerPoint</Application>
  <PresentationFormat>On-screen Show (4:3)</PresentationFormat>
  <Paragraphs>65</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ชุดรูปแบบของ Office</vt:lpstr>
      <vt:lpstr>Basic Concepts of Epidemiology &amp; Social Determinants of Health</vt:lpstr>
      <vt:lpstr>What are social determinants of health? </vt:lpstr>
      <vt:lpstr>PowerPoint Presentation</vt:lpstr>
      <vt:lpstr>Key concepts </vt:lpstr>
      <vt:lpstr>Examples of health inequities between countries:</vt:lpstr>
      <vt:lpstr>Examples of health inequities within countries:</vt:lpstr>
      <vt:lpstr>What is meant by social gradient?</vt:lpstr>
      <vt:lpstr>What are the drivers of health inequities? </vt:lpstr>
      <vt:lpstr>PowerPoint Presentation</vt:lpstr>
      <vt:lpstr>PowerPoint Presentation</vt:lpstr>
      <vt:lpstr>What is primary health care?</vt:lpstr>
      <vt:lpstr>What is health equity in all policies?</vt:lpstr>
      <vt:lpstr>What is health equity in all policies?</vt:lpstr>
      <vt:lpstr>Commission on Social Determinants of Health - final report </vt:lpstr>
      <vt:lpstr>Epidemiologic triad</vt:lpstr>
      <vt:lpstr>What are the differences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Concepts of Epidemiology &amp; Social Determinants of Health</dc:title>
  <dc:creator>User</dc:creator>
  <cp:lastModifiedBy>Jennifer Stewart</cp:lastModifiedBy>
  <cp:revision>26</cp:revision>
  <dcterms:created xsi:type="dcterms:W3CDTF">2013-09-25T23:20:46Z</dcterms:created>
  <dcterms:modified xsi:type="dcterms:W3CDTF">2014-07-07T22:07:07Z</dcterms:modified>
</cp:coreProperties>
</file>