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9" r:id="rId9"/>
    <p:sldId id="270" r:id="rId10"/>
    <p:sldId id="271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6C760-8E8D-EA40-8E31-09144778C592}" type="datetimeFigureOut">
              <a:rPr lang="en-US" smtClean="0"/>
              <a:t>9/4/13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7CAE5-EE9A-7643-81DD-05B34C91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B2A03-F408-3049-9975-4FE51350C2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2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B2A03-F408-3049-9975-4FE51350C2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2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4,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4,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4,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4,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4,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4,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Site visit 1: </a:t>
            </a:r>
            <a:r>
              <a:rPr lang="en-US" sz="4400" dirty="0" err="1" smtClean="0"/>
              <a:t>Kantharawichai</a:t>
            </a:r>
            <a:r>
              <a:rPr lang="en-US" sz="4400" dirty="0" smtClean="0"/>
              <a:t> District Hospital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Health Promoting Hospital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Briefing</a:t>
            </a:r>
          </a:p>
          <a:p>
            <a:r>
              <a:rPr lang="en-US" dirty="0" smtClean="0"/>
              <a:t>Friday, 6 September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1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Kantharawichai</a:t>
            </a:r>
            <a:r>
              <a:rPr lang="en-US" dirty="0" smtClean="0"/>
              <a:t> District Hospital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-In </a:t>
            </a:r>
            <a:r>
              <a:rPr lang="en-US" dirty="0" err="1" smtClean="0"/>
              <a:t>Mahasarakham</a:t>
            </a:r>
            <a:r>
              <a:rPr lang="en-US" dirty="0" smtClean="0"/>
              <a:t> Province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Kantharawichai</a:t>
            </a:r>
            <a:r>
              <a:rPr lang="en-US" dirty="0" smtClean="0"/>
              <a:t> is a district</a:t>
            </a:r>
          </a:p>
          <a:p>
            <a:r>
              <a:rPr lang="en-US" dirty="0"/>
              <a:t>	</a:t>
            </a:r>
            <a:r>
              <a:rPr lang="en-US" dirty="0" smtClean="0"/>
              <a:t>-Population: 80,086</a:t>
            </a:r>
          </a:p>
          <a:p>
            <a:r>
              <a:rPr lang="en-US" dirty="0" smtClean="0"/>
              <a:t>-Established in 1982</a:t>
            </a:r>
          </a:p>
          <a:p>
            <a:r>
              <a:rPr lang="en-US" dirty="0" smtClean="0"/>
              <a:t>-30 hospital beds</a:t>
            </a:r>
          </a:p>
          <a:p>
            <a:r>
              <a:rPr lang="en-US" dirty="0" smtClean="0"/>
              <a:t>-14 Primary Care Unities</a:t>
            </a:r>
          </a:p>
          <a:p>
            <a:r>
              <a:rPr lang="en-US" dirty="0" smtClean="0"/>
              <a:t>-Special clinics for: DM2, HTN, Asthma, HIV/AIDS</a:t>
            </a:r>
          </a:p>
          <a:p>
            <a:r>
              <a:rPr lang="en-US" dirty="0" smtClean="0"/>
              <a:t>-Do outreach to local communities (screenings, exercise classes, etc.)</a:t>
            </a:r>
          </a:p>
          <a:p>
            <a:r>
              <a:rPr lang="en-US" dirty="0" smtClean="0"/>
              <a:t>-Does training for practical nurses?</a:t>
            </a:r>
          </a:p>
          <a:p>
            <a:endParaRPr lang="en-US" dirty="0"/>
          </a:p>
        </p:txBody>
      </p:sp>
      <p:pic>
        <p:nvPicPr>
          <p:cNvPr id="4" name="Picture 3" descr="Mahasarakham m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623" y="248102"/>
            <a:ext cx="2239630" cy="378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87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Patients:</a:t>
            </a:r>
          </a:p>
          <a:p>
            <a:r>
              <a:rPr lang="en-US" dirty="0" smtClean="0"/>
              <a:t>-Hidden costs for patients</a:t>
            </a:r>
            <a:endParaRPr lang="en-US" dirty="0"/>
          </a:p>
          <a:p>
            <a:r>
              <a:rPr lang="en-US" dirty="0" smtClean="0"/>
              <a:t>-Access </a:t>
            </a:r>
            <a:r>
              <a:rPr lang="en-US" dirty="0"/>
              <a:t>to medications</a:t>
            </a:r>
          </a:p>
          <a:p>
            <a:r>
              <a:rPr lang="en-US" dirty="0"/>
              <a:t>-Why they come to District vs. </a:t>
            </a:r>
            <a:r>
              <a:rPr lang="en-US" dirty="0" smtClean="0"/>
              <a:t>HPH? Or vice versa.</a:t>
            </a:r>
            <a:endParaRPr lang="en-US" dirty="0"/>
          </a:p>
          <a:p>
            <a:r>
              <a:rPr lang="en-US" dirty="0" smtClean="0"/>
              <a:t>-Emergency Medical Services</a:t>
            </a:r>
          </a:p>
          <a:p>
            <a:endParaRPr lang="en-US" dirty="0"/>
          </a:p>
          <a:p>
            <a:r>
              <a:rPr lang="en-US" dirty="0" smtClean="0"/>
              <a:t>Staff:</a:t>
            </a:r>
          </a:p>
          <a:p>
            <a:r>
              <a:rPr lang="en-US" dirty="0" smtClean="0"/>
              <a:t>-Common health </a:t>
            </a:r>
            <a:r>
              <a:rPr lang="en-US" dirty="0" smtClean="0"/>
              <a:t>problems (inpatient and outpatient)</a:t>
            </a:r>
            <a:endParaRPr lang="en-US" dirty="0" smtClean="0"/>
          </a:p>
          <a:p>
            <a:r>
              <a:rPr lang="en-US" dirty="0" smtClean="0"/>
              <a:t>-Challenges</a:t>
            </a:r>
          </a:p>
          <a:p>
            <a:r>
              <a:rPr lang="en-US" dirty="0" smtClean="0"/>
              <a:t>-Successes</a:t>
            </a:r>
          </a:p>
          <a:p>
            <a:r>
              <a:rPr lang="en-US" dirty="0" smtClean="0"/>
              <a:t>-Staffing shortages?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91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Lecturers/Doctors:</a:t>
            </a:r>
          </a:p>
          <a:p>
            <a:r>
              <a:rPr lang="en-US" dirty="0" smtClean="0"/>
              <a:t>--Administrative challenges</a:t>
            </a:r>
          </a:p>
          <a:p>
            <a:r>
              <a:rPr lang="en-US" smtClean="0"/>
              <a:t>-</a:t>
            </a:r>
            <a:r>
              <a:rPr lang="en-US" dirty="0" smtClean="0"/>
              <a:t>-Do many physicians work in private offices, too?</a:t>
            </a:r>
          </a:p>
          <a:p>
            <a:r>
              <a:rPr lang="en-US" dirty="0" smtClean="0"/>
              <a:t>--Successes of their work</a:t>
            </a:r>
          </a:p>
          <a:p>
            <a:r>
              <a:rPr lang="en-US" dirty="0" smtClean="0"/>
              <a:t>--What would they need to provide better services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--How do you promote access to healthcare?</a:t>
            </a:r>
          </a:p>
          <a:p>
            <a:r>
              <a:rPr lang="en-US" dirty="0" smtClean="0"/>
              <a:t>--Primary, secondary, and tertiary health services</a:t>
            </a:r>
          </a:p>
          <a:p>
            <a:r>
              <a:rPr lang="en-US" dirty="0" smtClean="0"/>
              <a:t>--Labor and delivery services</a:t>
            </a:r>
          </a:p>
          <a:p>
            <a:r>
              <a:rPr lang="en-US" dirty="0" smtClean="0"/>
              <a:t>--Emergency Department</a:t>
            </a:r>
          </a:p>
          <a:p>
            <a:r>
              <a:rPr lang="en-US" dirty="0" smtClean="0"/>
              <a:t>--What work is done in communities?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890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</a:t>
            </a:r>
            <a:br>
              <a:rPr lang="en-US" dirty="0" smtClean="0"/>
            </a:br>
            <a:r>
              <a:rPr lang="en-US" dirty="0" smtClean="0"/>
              <a:t>District Hospital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39192" cy="495104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07.45-08.00: Bus is ready and  waiting at KKU gymnasium (Fitness KKU) </a:t>
            </a:r>
          </a:p>
          <a:p>
            <a:r>
              <a:rPr lang="en-US" dirty="0" smtClean="0"/>
              <a:t> </a:t>
            </a:r>
            <a:endParaRPr lang="en-US" sz="1200" dirty="0"/>
          </a:p>
          <a:p>
            <a:r>
              <a:rPr lang="en-US" dirty="0"/>
              <a:t>08.00: </a:t>
            </a:r>
            <a:r>
              <a:rPr lang="en-US" dirty="0" smtClean="0"/>
              <a:t> </a:t>
            </a:r>
            <a:r>
              <a:rPr lang="en-US" dirty="0"/>
              <a:t>Leave for </a:t>
            </a:r>
            <a:r>
              <a:rPr lang="en-US" dirty="0" err="1"/>
              <a:t>Kantharawichai</a:t>
            </a:r>
            <a:r>
              <a:rPr lang="en-US" dirty="0"/>
              <a:t> District Hospital (1 hr. drive)</a:t>
            </a:r>
          </a:p>
          <a:p>
            <a:endParaRPr lang="en-US" sz="1800" dirty="0"/>
          </a:p>
          <a:p>
            <a:r>
              <a:rPr lang="en-US" dirty="0"/>
              <a:t>09.00- 10.00</a:t>
            </a:r>
            <a:r>
              <a:rPr lang="en-US" dirty="0" smtClean="0"/>
              <a:t>:</a:t>
            </a:r>
          </a:p>
          <a:p>
            <a:r>
              <a:rPr lang="en-US" dirty="0" smtClean="0"/>
              <a:t>Welcome </a:t>
            </a:r>
            <a:r>
              <a:rPr lang="en-US" dirty="0"/>
              <a:t>speech by Vice Director </a:t>
            </a:r>
            <a:r>
              <a:rPr lang="en-US" dirty="0" smtClean="0"/>
              <a:t>of </a:t>
            </a:r>
            <a:r>
              <a:rPr lang="en-US" dirty="0" smtClean="0"/>
              <a:t>hospital (</a:t>
            </a:r>
            <a:r>
              <a:rPr lang="en-US" dirty="0" err="1" smtClean="0"/>
              <a:t>Dr.Vichein</a:t>
            </a:r>
            <a:r>
              <a:rPr lang="en-US" dirty="0" smtClean="0"/>
              <a:t> </a:t>
            </a:r>
            <a:r>
              <a:rPr lang="en-US" dirty="0" err="1" smtClean="0"/>
              <a:t>Chakardnarodom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Lecture </a:t>
            </a:r>
            <a:r>
              <a:rPr lang="en-US" dirty="0" smtClean="0"/>
              <a:t>a/b</a:t>
            </a:r>
            <a:r>
              <a:rPr lang="en-US" dirty="0" smtClean="0"/>
              <a:t> </a:t>
            </a:r>
            <a:r>
              <a:rPr lang="en-US" dirty="0"/>
              <a:t>health care system at district hospital </a:t>
            </a:r>
            <a:r>
              <a:rPr lang="en-US" dirty="0" smtClean="0"/>
              <a:t>level (Dr</a:t>
            </a:r>
            <a:r>
              <a:rPr lang="en-US" dirty="0" smtClean="0"/>
              <a:t>. </a:t>
            </a:r>
            <a:r>
              <a:rPr lang="en-US" dirty="0" err="1" smtClean="0"/>
              <a:t>Parkpoom</a:t>
            </a:r>
            <a:r>
              <a:rPr lang="en-US" dirty="0" smtClean="0"/>
              <a:t> </a:t>
            </a:r>
            <a:r>
              <a:rPr lang="en-US" dirty="0" err="1" smtClean="0"/>
              <a:t>Inmuang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10.00-11.00: Hospital study </a:t>
            </a:r>
            <a:r>
              <a:rPr lang="en-US" dirty="0" smtClean="0"/>
              <a:t>tour (Divided </a:t>
            </a:r>
            <a:r>
              <a:rPr lang="en-US" dirty="0"/>
              <a:t>into 3 </a:t>
            </a:r>
            <a:r>
              <a:rPr lang="en-US" dirty="0" smtClean="0"/>
              <a:t>groups)</a:t>
            </a:r>
          </a:p>
          <a:p>
            <a:endParaRPr lang="en-US" dirty="0"/>
          </a:p>
          <a:p>
            <a:r>
              <a:rPr lang="en-US" dirty="0"/>
              <a:t>11.00-12.00: Lunch at the hospital canteen</a:t>
            </a:r>
          </a:p>
          <a:p>
            <a:endParaRPr lang="en-US" dirty="0"/>
          </a:p>
          <a:p>
            <a:r>
              <a:rPr lang="de-DE" dirty="0"/>
              <a:t>12.00 – 12.20 </a:t>
            </a:r>
            <a:r>
              <a:rPr lang="de-DE" dirty="0" err="1"/>
              <a:t>pm</a:t>
            </a:r>
            <a:r>
              <a:rPr lang="de-DE" dirty="0"/>
              <a:t>.  </a:t>
            </a:r>
            <a:r>
              <a:rPr lang="de-DE" dirty="0" err="1"/>
              <a:t>Debriefing</a:t>
            </a:r>
            <a:r>
              <a:rPr lang="de-D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67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Agenda: Health Promoting Hospital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12.20:  Leave for Health Promotion Hospital  </a:t>
            </a:r>
            <a:r>
              <a:rPr lang="en-US" dirty="0" smtClean="0"/>
              <a:t>(about </a:t>
            </a:r>
            <a:r>
              <a:rPr lang="en-US" dirty="0"/>
              <a:t>30 minutes drive)</a:t>
            </a:r>
          </a:p>
          <a:p>
            <a:endParaRPr lang="en-US" dirty="0"/>
          </a:p>
          <a:p>
            <a:r>
              <a:rPr lang="en-US" dirty="0"/>
              <a:t>13.00-14.00: Lecture about health care system at health promotion level </a:t>
            </a:r>
          </a:p>
          <a:p>
            <a:r>
              <a:rPr lang="en-US" dirty="0" smtClean="0"/>
              <a:t>           By </a:t>
            </a:r>
            <a:r>
              <a:rPr lang="en-US" dirty="0" err="1"/>
              <a:t>Dr.Parkpoom</a:t>
            </a:r>
            <a:r>
              <a:rPr lang="en-US" dirty="0"/>
              <a:t> </a:t>
            </a:r>
            <a:r>
              <a:rPr lang="en-US" dirty="0" err="1"/>
              <a:t>Inmuang</a:t>
            </a:r>
            <a:endParaRPr lang="en-US" dirty="0"/>
          </a:p>
          <a:p>
            <a:endParaRPr lang="en-US" dirty="0"/>
          </a:p>
          <a:p>
            <a:r>
              <a:rPr lang="en-US" dirty="0"/>
              <a:t>14.00-15.00: Health Promotion Hospital study tour</a:t>
            </a:r>
          </a:p>
          <a:p>
            <a:r>
              <a:rPr lang="en-US" dirty="0"/>
              <a:t>(Divide into </a:t>
            </a:r>
            <a:r>
              <a:rPr lang="en-US" dirty="0" smtClean="0"/>
              <a:t>3 groups</a:t>
            </a:r>
            <a:r>
              <a:rPr lang="en-US" dirty="0"/>
              <a:t>, same group as in the morning)</a:t>
            </a:r>
          </a:p>
          <a:p>
            <a:endParaRPr lang="en-US" dirty="0"/>
          </a:p>
          <a:p>
            <a:r>
              <a:rPr lang="de-DE" dirty="0"/>
              <a:t>15.00-16.00  </a:t>
            </a:r>
            <a:r>
              <a:rPr lang="de-DE" dirty="0" err="1"/>
              <a:t>Debriefing</a:t>
            </a: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dirty="0"/>
              <a:t>16.00  </a:t>
            </a:r>
            <a:r>
              <a:rPr lang="de-DE" dirty="0" err="1"/>
              <a:t>Leave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Khon</a:t>
            </a:r>
            <a:r>
              <a:rPr lang="de-DE" dirty="0"/>
              <a:t> </a:t>
            </a:r>
            <a:r>
              <a:rPr lang="de-DE" dirty="0" err="1"/>
              <a:t>Kaen</a:t>
            </a:r>
            <a:r>
              <a:rPr lang="de-DE" dirty="0"/>
              <a:t>, Back </a:t>
            </a:r>
            <a:r>
              <a:rPr lang="de-DE" dirty="0" err="1"/>
              <a:t>to</a:t>
            </a:r>
            <a:r>
              <a:rPr lang="de-DE" dirty="0"/>
              <a:t> KKU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1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attend?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Teacher:</a:t>
            </a:r>
            <a:r>
              <a:rPr lang="en-US" b="0" dirty="0"/>
              <a:t>  </a:t>
            </a:r>
            <a:r>
              <a:rPr lang="en-US" b="0" dirty="0" err="1"/>
              <a:t>Aj.Supannee</a:t>
            </a:r>
            <a:r>
              <a:rPr lang="en-US" b="0" dirty="0"/>
              <a:t>, </a:t>
            </a:r>
            <a:r>
              <a:rPr lang="en-US" b="0" dirty="0" err="1"/>
              <a:t>Aj</a:t>
            </a:r>
            <a:r>
              <a:rPr lang="en-US" b="0" dirty="0"/>
              <a:t>. </a:t>
            </a:r>
            <a:r>
              <a:rPr lang="en-US" b="0" dirty="0" err="1"/>
              <a:t>Jirapat</a:t>
            </a:r>
            <a:r>
              <a:rPr lang="en-US" b="0" dirty="0"/>
              <a:t>,  </a:t>
            </a:r>
            <a:r>
              <a:rPr lang="en-US" b="0" dirty="0" err="1"/>
              <a:t>Aj.Anootnara</a:t>
            </a:r>
            <a:r>
              <a:rPr lang="en-US" b="0" dirty="0"/>
              <a:t>, </a:t>
            </a:r>
            <a:r>
              <a:rPr lang="en-US" b="0" dirty="0" err="1"/>
              <a:t>Aj</a:t>
            </a:r>
            <a:r>
              <a:rPr lang="en-US" b="0" dirty="0"/>
              <a:t> Jen</a:t>
            </a:r>
          </a:p>
          <a:p>
            <a:r>
              <a:rPr lang="en-US" dirty="0"/>
              <a:t>Translator: </a:t>
            </a:r>
            <a:r>
              <a:rPr lang="en-US" b="0" dirty="0" err="1"/>
              <a:t>Ms.Patcharee</a:t>
            </a:r>
            <a:r>
              <a:rPr lang="en-US" b="0" dirty="0" smtClean="0"/>
              <a:t>, </a:t>
            </a:r>
            <a:r>
              <a:rPr lang="en-US" b="0" dirty="0"/>
              <a:t>Ms. Pun</a:t>
            </a:r>
          </a:p>
          <a:p>
            <a:r>
              <a:rPr lang="en-US" dirty="0"/>
              <a:t>Asst. Coordinator</a:t>
            </a:r>
            <a:r>
              <a:rPr lang="en-US" b="0" dirty="0"/>
              <a:t>:  Mr. </a:t>
            </a:r>
            <a:r>
              <a:rPr lang="en-US" b="0" dirty="0" err="1"/>
              <a:t>Nuntiput</a:t>
            </a:r>
            <a:endParaRPr lang="en-US" b="0" dirty="0"/>
          </a:p>
          <a:p>
            <a:r>
              <a:rPr lang="en-US" dirty="0"/>
              <a:t>CIEE </a:t>
            </a:r>
            <a:r>
              <a:rPr lang="en-US" dirty="0" err="1"/>
              <a:t>P’Facs</a:t>
            </a:r>
            <a:r>
              <a:rPr lang="en-US" dirty="0"/>
              <a:t> (Interns):</a:t>
            </a:r>
            <a:r>
              <a:rPr lang="en-US" b="0" dirty="0"/>
              <a:t> Rachel and </a:t>
            </a:r>
            <a:r>
              <a:rPr lang="en-US" b="0" dirty="0" smtClean="0"/>
              <a:t>Sara</a:t>
            </a:r>
          </a:p>
          <a:p>
            <a:endParaRPr lang="en-US" b="0" dirty="0" smtClean="0"/>
          </a:p>
          <a:p>
            <a:r>
              <a:rPr lang="en-US" dirty="0" smtClean="0"/>
              <a:t>Vehicle:</a:t>
            </a:r>
            <a:r>
              <a:rPr lang="en-US" b="0" dirty="0" smtClean="0"/>
              <a:t>  KKU air bus (45 seats)</a:t>
            </a:r>
            <a:endParaRPr lang="en-US" dirty="0"/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908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786659" y="123917"/>
            <a:ext cx="7561621" cy="1144921"/>
          </a:xfrm>
          <a:prstGeom prst="rect">
            <a:avLst/>
          </a:prstGeom>
          <a:ln/>
        </p:spPr>
        <p:txBody>
          <a:bodyPr vert="horz" lIns="91440" tIns="35203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Health Promoting Hospital</a:t>
            </a:r>
            <a:endParaRPr lang="en-US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86658" y="1424495"/>
            <a:ext cx="7674781" cy="3960305"/>
          </a:xfrm>
          <a:prstGeom prst="triangle">
            <a:avLst>
              <a:gd name="adj" fmla="val 50000"/>
            </a:avLst>
          </a:pr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824481" y="4487512"/>
            <a:ext cx="5307840" cy="20162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653921" y="3401637"/>
            <a:ext cx="364896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483361" y="2405052"/>
            <a:ext cx="199008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59467" y="4466794"/>
            <a:ext cx="5283200" cy="78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 smtClean="0"/>
              <a:t>NON PROFESSIONAL CARE &amp; SELF CARE</a:t>
            </a:r>
            <a:r>
              <a:rPr lang="en-US" dirty="0" smtClean="0"/>
              <a:t>= Village, Family, Village Health Volunteers</a:t>
            </a:r>
            <a:endParaRPr lang="en-US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819520" y="3534131"/>
            <a:ext cx="3401280" cy="78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1</a:t>
            </a:r>
            <a:r>
              <a:rPr lang="en-US" b="1" u="sng" dirty="0" smtClean="0">
                <a:solidFill>
                  <a:srgbClr val="FF0000"/>
                </a:solidFill>
                <a:cs typeface="Arial" charset="0"/>
              </a:rPr>
              <a:t>° </a:t>
            </a:r>
            <a:r>
              <a:rPr lang="en-US" b="1" u="sng" dirty="0">
                <a:solidFill>
                  <a:srgbClr val="FF0000"/>
                </a:solidFill>
                <a:cs typeface="Arial" charset="0"/>
              </a:rPr>
              <a:t>HEALTH CARE CENTER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= Sub-district; Health Promoting Hospital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026880" y="2489795"/>
            <a:ext cx="2986560" cy="744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/>
              <a:t>1</a:t>
            </a:r>
            <a:r>
              <a:rPr lang="en-US" b="1" u="sng" dirty="0" smtClean="0">
                <a:cs typeface="Arial" charset="0"/>
              </a:rPr>
              <a:t>°/</a:t>
            </a:r>
            <a:r>
              <a:rPr lang="en-US" b="1" u="sng" dirty="0" smtClean="0"/>
              <a:t>2</a:t>
            </a:r>
            <a:r>
              <a:rPr lang="en-US" b="1" u="sng" dirty="0">
                <a:cs typeface="Arial" charset="0"/>
              </a:rPr>
              <a:t>° HEALTH CARE CENTER</a:t>
            </a:r>
            <a:r>
              <a:rPr lang="en-US" dirty="0">
                <a:cs typeface="Arial" charset="0"/>
              </a:rPr>
              <a:t>= Districts; Community Hospital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659467" y="1575526"/>
            <a:ext cx="6316133" cy="745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/>
              <a:t>2</a:t>
            </a:r>
            <a:r>
              <a:rPr lang="en-US" b="1" u="sng" dirty="0" smtClean="0">
                <a:cs typeface="Arial" charset="0"/>
              </a:rPr>
              <a:t>°/</a:t>
            </a:r>
            <a:r>
              <a:rPr lang="en-US" b="1" u="sng" dirty="0" smtClean="0"/>
              <a:t>3</a:t>
            </a:r>
            <a:r>
              <a:rPr lang="en-US" b="1" u="sng" dirty="0" smtClean="0">
                <a:cs typeface="Arial" charset="0"/>
              </a:rPr>
              <a:t>° </a:t>
            </a:r>
            <a:r>
              <a:rPr lang="en-US" b="1" u="sng" dirty="0">
                <a:cs typeface="Arial" charset="0"/>
              </a:rPr>
              <a:t>HEALTH CARE CENTER, EXCELLENCE CENTER</a:t>
            </a:r>
            <a:r>
              <a:rPr lang="en-US" dirty="0">
                <a:cs typeface="Arial" charset="0"/>
              </a:rPr>
              <a:t>= Province; General, Regional, University Hospital</a:t>
            </a:r>
          </a:p>
        </p:txBody>
      </p:sp>
    </p:spTree>
    <p:extLst>
      <p:ext uri="{BB962C8B-B14F-4D97-AF65-F5344CB8AC3E}">
        <p14:creationId xmlns:p14="http://schemas.microsoft.com/office/powerpoint/2010/main" val="224717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67414"/>
            <a:ext cx="7024744" cy="7611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Promoting Hospital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428" y="1781758"/>
            <a:ext cx="7415564" cy="4586700"/>
          </a:xfrm>
        </p:spPr>
        <p:txBody>
          <a:bodyPr>
            <a:normAutofit/>
          </a:bodyPr>
          <a:lstStyle/>
          <a:p>
            <a:r>
              <a:rPr lang="en-US" dirty="0" smtClean="0"/>
              <a:t>Main provider of Primary Care</a:t>
            </a:r>
          </a:p>
          <a:p>
            <a:r>
              <a:rPr lang="en-US" dirty="0" smtClean="0"/>
              <a:t>Members of UCS must register at one</a:t>
            </a:r>
          </a:p>
          <a:p>
            <a:r>
              <a:rPr lang="en-US" dirty="0" smtClean="0"/>
              <a:t>75% disease prevention/25% BMC</a:t>
            </a:r>
          </a:p>
          <a:p>
            <a:r>
              <a:rPr lang="en-US" dirty="0" smtClean="0"/>
              <a:t>All have same design</a:t>
            </a:r>
          </a:p>
          <a:p>
            <a:r>
              <a:rPr lang="en-US" dirty="0" smtClean="0"/>
              <a:t>Have family folders and individual records</a:t>
            </a:r>
          </a:p>
          <a:p>
            <a:r>
              <a:rPr lang="en-US" dirty="0" smtClean="0"/>
              <a:t>Staff: </a:t>
            </a:r>
          </a:p>
          <a:p>
            <a:pPr lvl="1"/>
            <a:r>
              <a:rPr lang="en-US" dirty="0" smtClean="0"/>
              <a:t>Head and assistant nurses</a:t>
            </a:r>
          </a:p>
          <a:p>
            <a:pPr lvl="1"/>
            <a:r>
              <a:rPr lang="en-US" dirty="0" smtClean="0"/>
              <a:t>Part Time: Dentist, Doctor, TTM practitioner</a:t>
            </a:r>
          </a:p>
          <a:p>
            <a:r>
              <a:rPr lang="en-US" dirty="0" smtClean="0"/>
              <a:t>VHV’s get resources from them</a:t>
            </a:r>
          </a:p>
          <a:p>
            <a:r>
              <a:rPr lang="en-US" dirty="0" smtClean="0"/>
              <a:t>Serves 2,000-5,000 people</a:t>
            </a:r>
          </a:p>
        </p:txBody>
      </p:sp>
    </p:spTree>
    <p:extLst>
      <p:ext uri="{BB962C8B-B14F-4D97-AF65-F5344CB8AC3E}">
        <p14:creationId xmlns:p14="http://schemas.microsoft.com/office/powerpoint/2010/main" val="230148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191632"/>
            <a:ext cx="7024744" cy="652688"/>
          </a:xfrm>
        </p:spPr>
        <p:txBody>
          <a:bodyPr>
            <a:normAutofit/>
          </a:bodyPr>
          <a:lstStyle/>
          <a:p>
            <a:r>
              <a:rPr lang="en-US" dirty="0" smtClean="0"/>
              <a:t>HPH Overview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2664"/>
            <a:ext cx="6902088" cy="384996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Primary Care: Preventative</a:t>
            </a:r>
          </a:p>
          <a:p>
            <a:pPr lvl="1"/>
            <a:r>
              <a:rPr lang="en-US" dirty="0"/>
              <a:t>Specialized for the community</a:t>
            </a:r>
          </a:p>
          <a:p>
            <a:pPr lvl="1"/>
            <a:r>
              <a:rPr lang="en-US" dirty="0"/>
              <a:t>Exercise classes</a:t>
            </a:r>
          </a:p>
          <a:p>
            <a:pPr lvl="1"/>
            <a:r>
              <a:rPr lang="en-US" dirty="0" smtClean="0"/>
              <a:t>Education</a:t>
            </a:r>
            <a:endParaRPr lang="en-US" dirty="0"/>
          </a:p>
          <a:p>
            <a:pPr lvl="1"/>
            <a:r>
              <a:rPr lang="en-US" dirty="0"/>
              <a:t>Breast Cancer Testing</a:t>
            </a:r>
          </a:p>
          <a:p>
            <a:pPr lvl="1"/>
            <a:r>
              <a:rPr lang="en-US" dirty="0"/>
              <a:t>Pre and Post Natal Care</a:t>
            </a:r>
          </a:p>
          <a:p>
            <a:pPr lvl="1"/>
            <a:r>
              <a:rPr lang="en-US" dirty="0"/>
              <a:t>Mosquito Ponds with Fish</a:t>
            </a:r>
          </a:p>
          <a:p>
            <a:pPr lvl="1"/>
            <a:r>
              <a:rPr lang="en-US" dirty="0"/>
              <a:t>HIV/AIDS Education</a:t>
            </a:r>
          </a:p>
          <a:p>
            <a:r>
              <a:rPr lang="en-US" dirty="0"/>
              <a:t>Treatments &amp; Equipment </a:t>
            </a:r>
          </a:p>
          <a:p>
            <a:pPr lvl="1"/>
            <a:r>
              <a:rPr lang="en-US" dirty="0"/>
              <a:t>First Aid</a:t>
            </a:r>
          </a:p>
          <a:p>
            <a:pPr lvl="1"/>
            <a:r>
              <a:rPr lang="en-US" dirty="0"/>
              <a:t>Traditional Medicine Practitioner, Dentist, Doctor </a:t>
            </a:r>
          </a:p>
          <a:p>
            <a:pPr lvl="1"/>
            <a:r>
              <a:rPr lang="en-US" dirty="0"/>
              <a:t>Two hospital beds</a:t>
            </a:r>
          </a:p>
          <a:p>
            <a:pPr lvl="1"/>
            <a:r>
              <a:rPr lang="en-US" dirty="0"/>
              <a:t>Sauna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9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786659" y="123917"/>
            <a:ext cx="7561621" cy="1144921"/>
          </a:xfrm>
          <a:prstGeom prst="rect">
            <a:avLst/>
          </a:prstGeom>
          <a:ln/>
        </p:spPr>
        <p:txBody>
          <a:bodyPr vert="horz" lIns="91440" tIns="35203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District Hospital</a:t>
            </a:r>
            <a:endParaRPr lang="en-US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86658" y="1424495"/>
            <a:ext cx="7674781" cy="3960305"/>
          </a:xfrm>
          <a:prstGeom prst="triangle">
            <a:avLst>
              <a:gd name="adj" fmla="val 50000"/>
            </a:avLst>
          </a:pr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824481" y="4487512"/>
            <a:ext cx="5307840" cy="20162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653921" y="3401637"/>
            <a:ext cx="364896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483361" y="2405052"/>
            <a:ext cx="199008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59467" y="4466794"/>
            <a:ext cx="5283200" cy="78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 smtClean="0"/>
              <a:t>NON PROFESSIONAL CARE &amp; SELF CARE</a:t>
            </a:r>
            <a:r>
              <a:rPr lang="en-US" dirty="0" smtClean="0"/>
              <a:t>= Village, Family, Village Health Volunteers</a:t>
            </a:r>
            <a:endParaRPr lang="en-US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819520" y="3534131"/>
            <a:ext cx="3401280" cy="78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 smtClean="0"/>
              <a:t>1</a:t>
            </a:r>
            <a:r>
              <a:rPr lang="en-US" b="1" u="sng" dirty="0" smtClean="0">
                <a:cs typeface="Arial" charset="0"/>
              </a:rPr>
              <a:t>° </a:t>
            </a:r>
            <a:r>
              <a:rPr lang="en-US" b="1" u="sng" dirty="0">
                <a:cs typeface="Arial" charset="0"/>
              </a:rPr>
              <a:t>HEALTH CARE CENTER</a:t>
            </a:r>
            <a:r>
              <a:rPr lang="en-US" dirty="0">
                <a:cs typeface="Arial" charset="0"/>
              </a:rPr>
              <a:t>= Sub-district; Health Promoting Hospital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026880" y="2489795"/>
            <a:ext cx="2986560" cy="744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>
                <a:solidFill>
                  <a:srgbClr val="FF0000"/>
                </a:solidFill>
              </a:rPr>
              <a:t>1</a:t>
            </a:r>
            <a:r>
              <a:rPr lang="en-US" b="1" u="sng" dirty="0" smtClean="0">
                <a:solidFill>
                  <a:srgbClr val="FF0000"/>
                </a:solidFill>
                <a:cs typeface="Arial" charset="0"/>
              </a:rPr>
              <a:t>°/</a:t>
            </a:r>
            <a:r>
              <a:rPr lang="en-US" b="1" u="sng" dirty="0" smtClean="0">
                <a:solidFill>
                  <a:srgbClr val="FF0000"/>
                </a:solidFill>
              </a:rPr>
              <a:t>2</a:t>
            </a:r>
            <a:r>
              <a:rPr lang="en-US" b="1" u="sng" dirty="0">
                <a:solidFill>
                  <a:srgbClr val="FF0000"/>
                </a:solidFill>
                <a:cs typeface="Arial" charset="0"/>
              </a:rPr>
              <a:t>° HEALTH CARE CENTER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District/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Community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Hospitals</a:t>
            </a:r>
            <a:endParaRPr lang="en-US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659467" y="1575526"/>
            <a:ext cx="6316133" cy="745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/>
              <a:t>2</a:t>
            </a:r>
            <a:r>
              <a:rPr lang="en-US" b="1" u="sng" dirty="0" smtClean="0">
                <a:cs typeface="Arial" charset="0"/>
              </a:rPr>
              <a:t>°/</a:t>
            </a:r>
            <a:r>
              <a:rPr lang="en-US" b="1" u="sng" dirty="0" smtClean="0"/>
              <a:t>3</a:t>
            </a:r>
            <a:r>
              <a:rPr lang="en-US" b="1" u="sng" dirty="0" smtClean="0">
                <a:cs typeface="Arial" charset="0"/>
              </a:rPr>
              <a:t>° </a:t>
            </a:r>
            <a:r>
              <a:rPr lang="en-US" b="1" u="sng" dirty="0">
                <a:cs typeface="Arial" charset="0"/>
              </a:rPr>
              <a:t>HEALTH CARE CENTER, EXCELLENCE CENTER</a:t>
            </a:r>
            <a:r>
              <a:rPr lang="en-US" dirty="0">
                <a:cs typeface="Arial" charset="0"/>
              </a:rPr>
              <a:t>= Province; General, Regional, University Hospital</a:t>
            </a:r>
          </a:p>
        </p:txBody>
      </p:sp>
    </p:spTree>
    <p:extLst>
      <p:ext uri="{BB962C8B-B14F-4D97-AF65-F5344CB8AC3E}">
        <p14:creationId xmlns:p14="http://schemas.microsoft.com/office/powerpoint/2010/main" val="750252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903748"/>
            <a:ext cx="7024744" cy="815593"/>
          </a:xfrm>
        </p:spPr>
        <p:txBody>
          <a:bodyPr/>
          <a:lstStyle/>
          <a:p>
            <a:r>
              <a:rPr lang="en-US" dirty="0" smtClean="0"/>
              <a:t>District Hospital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3257"/>
            <a:ext cx="7024744" cy="3989373"/>
          </a:xfrm>
        </p:spPr>
        <p:txBody>
          <a:bodyPr>
            <a:normAutofit/>
          </a:bodyPr>
          <a:lstStyle/>
          <a:p>
            <a:r>
              <a:rPr lang="en-US" dirty="0" smtClean="0"/>
              <a:t>Community Hospitals</a:t>
            </a:r>
          </a:p>
          <a:p>
            <a:r>
              <a:rPr lang="en-US" dirty="0" smtClean="0"/>
              <a:t>Serves 20,000-100,000 people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Primary care and secondary </a:t>
            </a:r>
            <a:r>
              <a:rPr lang="en-US" dirty="0" smtClean="0">
                <a:solidFill>
                  <a:srgbClr val="FF0000"/>
                </a:solidFill>
              </a:rPr>
              <a:t>care (and perhaps some tertiary)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General practitioners and specialists</a:t>
            </a:r>
          </a:p>
          <a:p>
            <a:r>
              <a:rPr lang="en-US" dirty="0" smtClean="0"/>
              <a:t>Cannot provide complicated and specialized surgeries</a:t>
            </a:r>
          </a:p>
          <a:p>
            <a:r>
              <a:rPr lang="en-US" dirty="0" smtClean="0"/>
              <a:t>Inpatient: 30-90 beds (but can have 10-150)</a:t>
            </a:r>
          </a:p>
          <a:p>
            <a:r>
              <a:rPr lang="en-US" dirty="0" smtClean="0"/>
              <a:t>50% health promotion/50% medical care</a:t>
            </a:r>
          </a:p>
          <a:p>
            <a:r>
              <a:rPr lang="en-US" dirty="0" smtClean="0"/>
              <a:t>Challenges: Overcrowding, hidden costs, queuing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224</TotalTime>
  <Words>658</Words>
  <Application>Microsoft Macintosh PowerPoint</Application>
  <PresentationFormat>On-screen Show (4:3)</PresentationFormat>
  <Paragraphs>118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Site visit 1: Kantharawichai District Hospital  Health Promoting Hospital</vt:lpstr>
      <vt:lpstr>Agenda:  District Hospital</vt:lpstr>
      <vt:lpstr>Agenda: Health Promoting Hospital</vt:lpstr>
      <vt:lpstr>Who Will attend?</vt:lpstr>
      <vt:lpstr>PowerPoint Presentation</vt:lpstr>
      <vt:lpstr>Health Promoting Hospital</vt:lpstr>
      <vt:lpstr>HPH Overview of Care</vt:lpstr>
      <vt:lpstr>PowerPoint Presentation</vt:lpstr>
      <vt:lpstr>District Hospital</vt:lpstr>
      <vt:lpstr>Kantharawichai District Hospital</vt:lpstr>
      <vt:lpstr>Topics to Consider</vt:lpstr>
      <vt:lpstr>Topics to Consider</vt:lpstr>
    </vt:vector>
  </TitlesOfParts>
  <Company>Matrix Medical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visit 1: Kantharawichai District Hospital  Health Promoting Hospital</dc:title>
  <dc:creator>Jennifer Stewart</dc:creator>
  <cp:lastModifiedBy>Jennifer Stewart</cp:lastModifiedBy>
  <cp:revision>37</cp:revision>
  <dcterms:created xsi:type="dcterms:W3CDTF">2013-09-03T09:58:26Z</dcterms:created>
  <dcterms:modified xsi:type="dcterms:W3CDTF">2013-09-04T05:37:26Z</dcterms:modified>
</cp:coreProperties>
</file>