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7"/>
  </p:notesMasterIdLst>
  <p:sldIdLst>
    <p:sldId id="256" r:id="rId2"/>
    <p:sldId id="265" r:id="rId3"/>
    <p:sldId id="257" r:id="rId4"/>
    <p:sldId id="264" r:id="rId5"/>
    <p:sldId id="258" r:id="rId6"/>
    <p:sldId id="259" r:id="rId7"/>
    <p:sldId id="260" r:id="rId8"/>
    <p:sldId id="261" r:id="rId9"/>
    <p:sldId id="270" r:id="rId10"/>
    <p:sldId id="262" r:id="rId11"/>
    <p:sldId id="263" r:id="rId12"/>
    <p:sldId id="266" r:id="rId13"/>
    <p:sldId id="267" r:id="rId14"/>
    <p:sldId id="271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ootnara" initials="A" lastIdx="7" clrIdx="0"/>
  <p:cmAuthor id="1" name="Jennifer Stewart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4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6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170F1B-6203-D44B-9438-2F4DF725EF68}" type="datetimeFigureOut">
              <a:rPr lang="en-US" smtClean="0"/>
              <a:pPr/>
              <a:t>3/23/14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1842E-321E-9349-AABD-78A22C8EAC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842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Analysis </a:t>
            </a:r>
            <a:endParaRPr lang="en-US" dirty="0" smtClean="0"/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Members of the research team transcribed the interviews verbatim. Transcripts were de-identified to protect the confidentiality of participants, home villages and others mentioned during the interviews. The interviews were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analysed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using the techniques of grounded theory (i.e. </a:t>
            </a:r>
            <a:r>
              <a:rPr lang="en-US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open-coding and constant comparison) for the purpose of identifying salient themes and concepts within and across participant transcripts (15,16). </a:t>
            </a:r>
            <a:endParaRPr lang="en-US" smtClean="0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B1842E-321E-9349-AABD-78A22C8EAC5A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744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March 23,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March 23,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March 23,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March 23,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March 23, 2014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March 23,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March 23,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March 23,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March 23,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March 23,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March 23,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March 23,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CPH Writing Worksho</a:t>
            </a:r>
            <a:r>
              <a:rPr lang="en-US" dirty="0"/>
              <a:t>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Ajaan</a:t>
            </a:r>
            <a:r>
              <a:rPr lang="en-US" dirty="0" smtClean="0"/>
              <a:t> Jen</a:t>
            </a:r>
          </a:p>
          <a:p>
            <a:r>
              <a:rPr lang="en-US" dirty="0" smtClean="0"/>
              <a:t>Sunday, March 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80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= 15%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What did you find?</a:t>
            </a:r>
          </a:p>
          <a:p>
            <a:pPr lvl="1"/>
            <a:r>
              <a:rPr lang="en-US" dirty="0" smtClean="0"/>
              <a:t>Can include charts and figures</a:t>
            </a:r>
          </a:p>
          <a:p>
            <a:pPr lvl="1"/>
            <a:r>
              <a:rPr lang="en-US" dirty="0" smtClean="0"/>
              <a:t>Describe you charts and figures</a:t>
            </a:r>
          </a:p>
          <a:p>
            <a:pPr lvl="1"/>
            <a:r>
              <a:rPr lang="en-US" dirty="0" smtClean="0"/>
              <a:t>How many people did you interview in the end? Who were they?</a:t>
            </a:r>
          </a:p>
          <a:p>
            <a:pPr lvl="1"/>
            <a:r>
              <a:rPr lang="en-US" dirty="0" smtClean="0"/>
              <a:t>If there are discrepancies, how many people said one things- how many said the other, etc.</a:t>
            </a:r>
          </a:p>
        </p:txBody>
      </p:sp>
    </p:spTree>
    <p:extLst>
      <p:ext uri="{BB962C8B-B14F-4D97-AF65-F5344CB8AC3E}">
        <p14:creationId xmlns:p14="http://schemas.microsoft.com/office/powerpoint/2010/main" val="4098584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= 15%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Strengths &amp; Limitations or your research</a:t>
            </a:r>
          </a:p>
          <a:p>
            <a:pPr lvl="2"/>
            <a:r>
              <a:rPr lang="en-US" dirty="0" smtClean="0"/>
              <a:t> (Or can put this in the conclusion)</a:t>
            </a:r>
          </a:p>
          <a:p>
            <a:pPr lvl="1"/>
            <a:r>
              <a:rPr lang="en-US" dirty="0" smtClean="0"/>
              <a:t>What is the meaning/implications of the the info you found</a:t>
            </a:r>
          </a:p>
          <a:p>
            <a:pPr lvl="1"/>
            <a:r>
              <a:rPr lang="en-US" dirty="0" smtClean="0"/>
              <a:t>This is where you go beyond just stating the facts you found and discuss the meaning behind it</a:t>
            </a:r>
          </a:p>
          <a:p>
            <a:pPr lvl="1"/>
            <a:r>
              <a:rPr lang="en-US" dirty="0" smtClean="0"/>
              <a:t>What possible conclusions can you draw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682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= 15%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009467" cy="4373563"/>
          </a:xfrm>
        </p:spPr>
        <p:txBody>
          <a:bodyPr/>
          <a:lstStyle/>
          <a:p>
            <a:pPr lvl="1"/>
            <a:r>
              <a:rPr lang="en-US" dirty="0" smtClean="0"/>
              <a:t>Summarize your primary findings</a:t>
            </a:r>
          </a:p>
          <a:p>
            <a:pPr lvl="1"/>
            <a:r>
              <a:rPr lang="en-US" dirty="0" smtClean="0"/>
              <a:t>Recommendations for future research</a:t>
            </a:r>
          </a:p>
          <a:p>
            <a:pPr lvl="1"/>
            <a:r>
              <a:rPr lang="en-US" dirty="0" smtClean="0"/>
              <a:t>Recommendations for future interventions</a:t>
            </a:r>
          </a:p>
          <a:p>
            <a:pPr lvl="1"/>
            <a:r>
              <a:rPr lang="en-US" dirty="0" smtClean="0"/>
              <a:t>Future direction (for research, interventions, the community itself)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8417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6536267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APA Format, Spelling, Grammar = 10%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algn="ctr"/>
            <a:r>
              <a:rPr lang="en-US" sz="4000" dirty="0" smtClean="0"/>
              <a:t>Any questions on that?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5191228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68484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Review: Overall structure of the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en-US" dirty="0" smtClean="0"/>
              <a:t>***This is a bit different from the grading rubric***</a:t>
            </a:r>
          </a:p>
          <a:p>
            <a:pPr algn="ctr"/>
            <a:endParaRPr lang="en-US" dirty="0"/>
          </a:p>
          <a:p>
            <a:r>
              <a:rPr lang="en-US" dirty="0"/>
              <a:t>I. </a:t>
            </a:r>
            <a:r>
              <a:rPr lang="en-US" dirty="0" smtClean="0"/>
              <a:t>Abstract</a:t>
            </a:r>
            <a:endParaRPr lang="en-US" dirty="0"/>
          </a:p>
          <a:p>
            <a:r>
              <a:rPr lang="en-US" dirty="0"/>
              <a:t>II. Introduction</a:t>
            </a:r>
          </a:p>
          <a:p>
            <a:r>
              <a:rPr lang="en-US" dirty="0"/>
              <a:t>III. Literature review</a:t>
            </a:r>
          </a:p>
          <a:p>
            <a:r>
              <a:rPr lang="en-US" dirty="0"/>
              <a:t>VI. Methodology</a:t>
            </a:r>
          </a:p>
          <a:p>
            <a:r>
              <a:rPr lang="en-US" dirty="0"/>
              <a:t>V. Results</a:t>
            </a:r>
          </a:p>
          <a:p>
            <a:r>
              <a:rPr lang="en-US" dirty="0"/>
              <a:t>VI. Discussion</a:t>
            </a:r>
          </a:p>
          <a:p>
            <a:r>
              <a:rPr lang="en-US" dirty="0"/>
              <a:t>VII. Conclusion</a:t>
            </a:r>
          </a:p>
          <a:p>
            <a:r>
              <a:rPr lang="en-US" dirty="0"/>
              <a:t>Acknowledgement</a:t>
            </a:r>
          </a:p>
          <a:p>
            <a:r>
              <a:rPr lang="en-US" dirty="0"/>
              <a:t>Reference</a:t>
            </a:r>
          </a:p>
          <a:p>
            <a:r>
              <a:rPr lang="en-US" dirty="0"/>
              <a:t>Appendix</a:t>
            </a:r>
          </a:p>
        </p:txBody>
      </p:sp>
    </p:spTree>
    <p:extLst>
      <p:ext uri="{BB962C8B-B14F-4D97-AF65-F5344CB8AC3E}">
        <p14:creationId xmlns:p14="http://schemas.microsoft.com/office/powerpoint/2010/main" val="2218306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r>
              <a:rPr lang="en-US" sz="4000" dirty="0" smtClean="0"/>
              <a:t>Anything else?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992447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R</a:t>
            </a:r>
            <a:r>
              <a:rPr lang="en-US" dirty="0" smtClean="0"/>
              <a:t>eview the requirements for the community summaries.</a:t>
            </a:r>
          </a:p>
          <a:p>
            <a:pPr marL="457200" indent="-457200">
              <a:buAutoNum type="arabicPeriod"/>
            </a:pPr>
            <a:r>
              <a:rPr lang="en-US" dirty="0" smtClean="0"/>
              <a:t>Students will feel confident to write their community summaries</a:t>
            </a:r>
          </a:p>
          <a:p>
            <a:pPr marL="457200" indent="-457200">
              <a:buAutoNum type="arabicPeriod"/>
            </a:pPr>
            <a:r>
              <a:rPr lang="en-US" dirty="0" smtClean="0"/>
              <a:t>Effectively answer any questions students may have regarding this assignment.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055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4982" cy="4551218"/>
          </a:xfrm>
        </p:spPr>
        <p:txBody>
          <a:bodyPr>
            <a:normAutofit/>
          </a:bodyPr>
          <a:lstStyle/>
          <a:p>
            <a:r>
              <a:rPr lang="en-US" b="0" dirty="0" smtClean="0"/>
              <a:t>-5-10 pages</a:t>
            </a:r>
          </a:p>
          <a:p>
            <a:r>
              <a:rPr lang="en-US" b="0" dirty="0" smtClean="0"/>
              <a:t>-Should resemble a journal article</a:t>
            </a:r>
          </a:p>
          <a:p>
            <a:r>
              <a:rPr lang="en-US" b="0" dirty="0" smtClean="0"/>
              <a:t>-2 Qualitative Papers:</a:t>
            </a:r>
          </a:p>
          <a:p>
            <a:r>
              <a:rPr lang="en-US" b="0" dirty="0"/>
              <a:t>	</a:t>
            </a:r>
            <a:r>
              <a:rPr lang="en-US" b="0" dirty="0" smtClean="0"/>
              <a:t>-CV1: 7 Community Tools</a:t>
            </a:r>
          </a:p>
          <a:p>
            <a:r>
              <a:rPr lang="en-US" b="0" dirty="0"/>
              <a:t>	</a:t>
            </a:r>
            <a:r>
              <a:rPr lang="en-US" b="0" dirty="0" smtClean="0"/>
              <a:t>-CV3: Focus Group &amp; Interviewing </a:t>
            </a:r>
          </a:p>
          <a:p>
            <a:r>
              <a:rPr lang="en-US" b="0" dirty="0" smtClean="0"/>
              <a:t>-1 Quantitative Paper</a:t>
            </a:r>
          </a:p>
          <a:p>
            <a:r>
              <a:rPr lang="en-US" b="0" dirty="0"/>
              <a:t>	</a:t>
            </a:r>
            <a:r>
              <a:rPr lang="en-US" b="0" dirty="0" smtClean="0"/>
              <a:t>-CV2:  Questionnaire (can have qualitative components)</a:t>
            </a:r>
          </a:p>
          <a:p>
            <a:r>
              <a:rPr lang="en-US" b="0" dirty="0" smtClean="0"/>
              <a:t>-I sent out an example of a qualitative and quantitative journal article</a:t>
            </a:r>
          </a:p>
          <a:p>
            <a:r>
              <a:rPr lang="en-US" b="0" dirty="0" smtClean="0"/>
              <a:t>-Submit to me and </a:t>
            </a:r>
            <a:r>
              <a:rPr lang="en-US" b="0" dirty="0" err="1" smtClean="0"/>
              <a:t>Ajaan</a:t>
            </a:r>
            <a:r>
              <a:rPr lang="en-US" b="0" dirty="0" smtClean="0"/>
              <a:t> </a:t>
            </a:r>
            <a:r>
              <a:rPr lang="en-US" b="0" dirty="0" err="1" smtClean="0"/>
              <a:t>Toon</a:t>
            </a:r>
            <a:endParaRPr lang="en-US" b="0" dirty="0" smtClean="0"/>
          </a:p>
          <a:p>
            <a:r>
              <a:rPr lang="en-US" b="0" dirty="0" smtClean="0"/>
              <a:t>-These papers will help to prepare you for the writing in the last course.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33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Rubric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-Title and Abstract (Summary)		5%</a:t>
            </a:r>
          </a:p>
          <a:p>
            <a:r>
              <a:rPr lang="en-US" b="0" dirty="0" smtClean="0"/>
              <a:t>-Introduction				5%</a:t>
            </a:r>
          </a:p>
          <a:p>
            <a:r>
              <a:rPr lang="en-US" b="0" dirty="0" smtClean="0"/>
              <a:t>-Review of the Instrument		10%</a:t>
            </a:r>
            <a:endParaRPr lang="en-US" b="0" dirty="0"/>
          </a:p>
          <a:p>
            <a:r>
              <a:rPr lang="en-US" b="0" dirty="0" smtClean="0"/>
              <a:t>-Methods				25%</a:t>
            </a:r>
          </a:p>
          <a:p>
            <a:r>
              <a:rPr lang="en-US" b="0" dirty="0" smtClean="0"/>
              <a:t>-Results				15%</a:t>
            </a:r>
          </a:p>
          <a:p>
            <a:r>
              <a:rPr lang="en-US" b="0" dirty="0" smtClean="0"/>
              <a:t>-Discussion				15%</a:t>
            </a:r>
          </a:p>
          <a:p>
            <a:r>
              <a:rPr lang="en-US" b="0" dirty="0" smtClean="0"/>
              <a:t>-Conclusion				15%</a:t>
            </a:r>
          </a:p>
          <a:p>
            <a:r>
              <a:rPr lang="en-US" b="0" dirty="0" smtClean="0"/>
              <a:t>-APA Format, Spelling, Grammar	10%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038632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686800" cy="1371600"/>
          </a:xfrm>
        </p:spPr>
        <p:txBody>
          <a:bodyPr/>
          <a:lstStyle/>
          <a:p>
            <a:r>
              <a:rPr lang="en-US" dirty="0" smtClean="0"/>
              <a:t>Title and Abstract = 5%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spcAft>
                <a:spcPts val="600"/>
              </a:spcAft>
              <a:buClrTx/>
              <a:buFontTx/>
              <a:buChar char="-"/>
            </a:pPr>
            <a:r>
              <a:rPr lang="en-US" dirty="0" smtClean="0"/>
              <a:t>Title</a:t>
            </a:r>
          </a:p>
          <a:p>
            <a:pPr marL="1028700" lvl="2" indent="-342900">
              <a:spcAft>
                <a:spcPts val="600"/>
              </a:spcAft>
              <a:buClrTx/>
              <a:buFontTx/>
              <a:buChar char="-"/>
            </a:pPr>
            <a:r>
              <a:rPr lang="en-US" dirty="0" smtClean="0"/>
              <a:t>Includes</a:t>
            </a:r>
            <a:r>
              <a:rPr lang="en-US" dirty="0"/>
              <a:t>: Who? Where? When? Study Subject</a:t>
            </a:r>
            <a:r>
              <a:rPr lang="en-US" dirty="0" smtClean="0"/>
              <a:t>?</a:t>
            </a:r>
          </a:p>
          <a:p>
            <a:pPr marL="342900" lvl="1" indent="-342900">
              <a:spcAft>
                <a:spcPts val="600"/>
              </a:spcAft>
              <a:buClrTx/>
              <a:buFontTx/>
              <a:buChar char="-"/>
            </a:pPr>
            <a:r>
              <a:rPr lang="en-US" dirty="0" smtClean="0"/>
              <a:t>Abstract</a:t>
            </a:r>
          </a:p>
          <a:p>
            <a:pPr marL="1028700" lvl="2" indent="-342900">
              <a:spcAft>
                <a:spcPts val="600"/>
              </a:spcAft>
              <a:buClrTx/>
              <a:buFontTx/>
              <a:buChar char="-"/>
            </a:pPr>
            <a:r>
              <a:rPr lang="en-US" dirty="0" smtClean="0"/>
              <a:t>Summary of every part of the paper</a:t>
            </a:r>
          </a:p>
          <a:p>
            <a:pPr marL="1028700" lvl="2" indent="-342900">
              <a:spcAft>
                <a:spcPts val="600"/>
              </a:spcAft>
              <a:buClrTx/>
              <a:buFontTx/>
              <a:buChar char="-"/>
            </a:pPr>
            <a:r>
              <a:rPr lang="en-US" dirty="0" smtClean="0"/>
              <a:t>250 words maximum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248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051"/>
            <a:ext cx="5791200" cy="1371600"/>
          </a:xfrm>
        </p:spPr>
        <p:txBody>
          <a:bodyPr/>
          <a:lstStyle/>
          <a:p>
            <a:r>
              <a:rPr lang="en-US" dirty="0" smtClean="0"/>
              <a:t>Introduction = 5%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Background/Rationale</a:t>
            </a:r>
          </a:p>
          <a:p>
            <a:pPr lvl="2"/>
            <a:r>
              <a:rPr lang="en-US" dirty="0" smtClean="0"/>
              <a:t>Any information you have about the community</a:t>
            </a:r>
            <a:endParaRPr lang="en-US" dirty="0"/>
          </a:p>
          <a:p>
            <a:pPr lvl="2"/>
            <a:r>
              <a:rPr lang="en-US" dirty="0" smtClean="0"/>
              <a:t>Supported by references</a:t>
            </a:r>
          </a:p>
          <a:p>
            <a:pPr lvl="3"/>
            <a:r>
              <a:rPr lang="en-US" dirty="0" smtClean="0"/>
              <a:t>The 7 Community Tools article</a:t>
            </a:r>
          </a:p>
          <a:p>
            <a:pPr lvl="3"/>
            <a:r>
              <a:rPr lang="en-US" dirty="0" smtClean="0"/>
              <a:t>Any info about the importance of the tool</a:t>
            </a:r>
          </a:p>
          <a:p>
            <a:pPr lvl="3"/>
            <a:r>
              <a:rPr lang="en-US" dirty="0" smtClean="0"/>
              <a:t>Any references related to your findings</a:t>
            </a:r>
          </a:p>
          <a:p>
            <a:pPr lvl="1"/>
            <a:r>
              <a:rPr lang="en-US" dirty="0" smtClean="0"/>
              <a:t>Objectives </a:t>
            </a:r>
            <a:r>
              <a:rPr lang="en-US" dirty="0"/>
              <a:t>and Goals</a:t>
            </a:r>
          </a:p>
          <a:p>
            <a:pPr lvl="2"/>
            <a:r>
              <a:rPr lang="en-US" b="1" dirty="0"/>
              <a:t>Goals</a:t>
            </a:r>
            <a:r>
              <a:rPr lang="en-US" dirty="0"/>
              <a:t>: aim of the work in broad terms</a:t>
            </a:r>
          </a:p>
          <a:p>
            <a:pPr lvl="2"/>
            <a:r>
              <a:rPr lang="en-US" b="1" dirty="0"/>
              <a:t>Objectives</a:t>
            </a:r>
            <a:r>
              <a:rPr lang="en-US" dirty="0"/>
              <a:t>: more specific, but relate to the research question</a:t>
            </a:r>
          </a:p>
          <a:p>
            <a:pPr lvl="1"/>
            <a:r>
              <a:rPr lang="en-US" dirty="0" smtClean="0"/>
              <a:t>Can develop objectives and goals into a </a:t>
            </a:r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h</a:t>
            </a:r>
            <a:r>
              <a:rPr lang="en-US" dirty="0" smtClean="0"/>
              <a:t>ypothesis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333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 fontScale="90000"/>
          </a:bodyPr>
          <a:lstStyle/>
          <a:p>
            <a:r>
              <a:rPr lang="en-US" u="sng" dirty="0" smtClean="0"/>
              <a:t>Literature</a:t>
            </a:r>
            <a:r>
              <a:rPr lang="en-US" dirty="0" smtClean="0"/>
              <a:t> Review of the Research Instrument = 10%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This is the literature review portion!</a:t>
            </a:r>
          </a:p>
          <a:p>
            <a:pPr lvl="1"/>
            <a:r>
              <a:rPr lang="en-US" dirty="0" smtClean="0"/>
              <a:t>Review what the research instrument is that you used</a:t>
            </a:r>
          </a:p>
          <a:p>
            <a:pPr lvl="1"/>
            <a:r>
              <a:rPr lang="en-US" dirty="0" smtClean="0"/>
              <a:t>Represent the theoretical core of the study</a:t>
            </a:r>
          </a:p>
          <a:p>
            <a:pPr lvl="2"/>
            <a:r>
              <a:rPr lang="en-US" dirty="0" smtClean="0"/>
              <a:t>Why is it important?  </a:t>
            </a:r>
          </a:p>
          <a:p>
            <a:pPr lvl="2"/>
            <a:r>
              <a:rPr lang="en-US" dirty="0" smtClean="0"/>
              <a:t>What is used for?</a:t>
            </a:r>
          </a:p>
          <a:p>
            <a:pPr lvl="1"/>
            <a:r>
              <a:rPr lang="en-US" dirty="0" smtClean="0"/>
              <a:t>If available, review what other researcher have done on this topic (even in other communities)</a:t>
            </a:r>
          </a:p>
          <a:p>
            <a:pPr lvl="1"/>
            <a:r>
              <a:rPr lang="en-US" dirty="0" smtClean="0"/>
              <a:t>Provide Background to serve as motivation for objections and hypotheses that guide your research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013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= 25%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en-US" dirty="0" smtClean="0"/>
              <a:t>Sample info/Sample of Population</a:t>
            </a:r>
          </a:p>
          <a:p>
            <a:pPr lvl="2"/>
            <a:r>
              <a:rPr lang="en-US" dirty="0" smtClean="0"/>
              <a:t>Size</a:t>
            </a:r>
          </a:p>
          <a:p>
            <a:pPr lvl="2"/>
            <a:r>
              <a:rPr lang="en-US" dirty="0" smtClean="0"/>
              <a:t>Type of sampling (random, snowball, convenience, etc.)</a:t>
            </a:r>
          </a:p>
          <a:p>
            <a:pPr lvl="2"/>
            <a:r>
              <a:rPr lang="en-US" dirty="0" smtClean="0"/>
              <a:t>Character </a:t>
            </a:r>
            <a:r>
              <a:rPr lang="en-US" dirty="0"/>
              <a:t>of sample population</a:t>
            </a:r>
          </a:p>
          <a:p>
            <a:pPr lvl="2"/>
            <a:r>
              <a:rPr lang="en-US" dirty="0" smtClean="0"/>
              <a:t>Inclusion and </a:t>
            </a:r>
            <a:r>
              <a:rPr lang="en-US" dirty="0"/>
              <a:t>exclusion </a:t>
            </a:r>
            <a:r>
              <a:rPr lang="en-US" dirty="0" smtClean="0"/>
              <a:t>criteria</a:t>
            </a:r>
          </a:p>
          <a:p>
            <a:pPr lvl="1"/>
            <a:r>
              <a:rPr lang="en-US" b="0" dirty="0" smtClean="0"/>
              <a:t>Data collection</a:t>
            </a:r>
          </a:p>
          <a:p>
            <a:pPr lvl="2"/>
            <a:r>
              <a:rPr lang="en-US" b="0" dirty="0" smtClean="0"/>
              <a:t>Study </a:t>
            </a:r>
            <a:r>
              <a:rPr lang="en-US" b="0" dirty="0"/>
              <a:t>Design/Planning </a:t>
            </a:r>
            <a:r>
              <a:rPr lang="en-US" b="0" dirty="0" smtClean="0"/>
              <a:t>Process (How did you adapt the tool for your goals)</a:t>
            </a:r>
            <a:endParaRPr lang="en-US" dirty="0"/>
          </a:p>
          <a:p>
            <a:pPr lvl="2"/>
            <a:r>
              <a:rPr lang="en-US" b="0" dirty="0" smtClean="0"/>
              <a:t>Study type</a:t>
            </a:r>
          </a:p>
          <a:p>
            <a:pPr lvl="2"/>
            <a:r>
              <a:rPr lang="en-US" b="0" dirty="0" smtClean="0"/>
              <a:t>How </a:t>
            </a:r>
            <a:r>
              <a:rPr lang="en-US" b="0" dirty="0"/>
              <a:t>did you pilot (practice) your research </a:t>
            </a:r>
            <a:r>
              <a:rPr lang="en-US" b="0" dirty="0" smtClean="0"/>
              <a:t>instruments</a:t>
            </a:r>
          </a:p>
          <a:p>
            <a:pPr lvl="3"/>
            <a:r>
              <a:rPr lang="en-US" b="0" dirty="0" smtClean="0"/>
              <a:t>Can </a:t>
            </a:r>
            <a:r>
              <a:rPr lang="en-US" b="0" dirty="0"/>
              <a:t>mention </a:t>
            </a:r>
            <a:r>
              <a:rPr lang="en-US" b="0" dirty="0" smtClean="0"/>
              <a:t>preparation in workshop</a:t>
            </a:r>
          </a:p>
          <a:p>
            <a:pPr lvl="3"/>
            <a:r>
              <a:rPr lang="en-US" b="0" dirty="0" smtClean="0"/>
              <a:t>Also</a:t>
            </a:r>
            <a:r>
              <a:rPr lang="en-US" b="0" dirty="0"/>
              <a:t>, how you prepped your translators</a:t>
            </a:r>
          </a:p>
          <a:p>
            <a:pPr lvl="1"/>
            <a:r>
              <a:rPr lang="en-US" dirty="0" smtClean="0"/>
              <a:t>Study Design/Planning </a:t>
            </a:r>
            <a:r>
              <a:rPr lang="en-US" dirty="0" err="1" smtClean="0"/>
              <a:t>Proccess</a:t>
            </a:r>
            <a:endParaRPr lang="en-US" dirty="0"/>
          </a:p>
          <a:p>
            <a:pPr lvl="2"/>
            <a:r>
              <a:rPr lang="en-US" dirty="0"/>
              <a:t>Study type</a:t>
            </a:r>
          </a:p>
          <a:p>
            <a:pPr lvl="2"/>
            <a:r>
              <a:rPr lang="en-US" dirty="0"/>
              <a:t>Tools for data collection</a:t>
            </a:r>
          </a:p>
          <a:p>
            <a:pPr lvl="2"/>
            <a:r>
              <a:rPr lang="en-US" dirty="0"/>
              <a:t>How </a:t>
            </a:r>
            <a:r>
              <a:rPr lang="en-US" dirty="0" smtClean="0"/>
              <a:t>did you pilot (practice) </a:t>
            </a:r>
            <a:r>
              <a:rPr lang="en-US" dirty="0"/>
              <a:t>your research </a:t>
            </a:r>
            <a:r>
              <a:rPr lang="en-US" dirty="0" smtClean="0"/>
              <a:t>instruments</a:t>
            </a:r>
          </a:p>
          <a:p>
            <a:pPr lvl="3"/>
            <a:r>
              <a:rPr lang="en-US" dirty="0" smtClean="0"/>
              <a:t>Can mention workshop</a:t>
            </a:r>
          </a:p>
          <a:p>
            <a:pPr lvl="3"/>
            <a:r>
              <a:rPr lang="en-US" dirty="0" smtClean="0"/>
              <a:t>Also, how you prepped your translators</a:t>
            </a:r>
          </a:p>
          <a:p>
            <a:pPr lvl="1"/>
            <a:r>
              <a:rPr lang="en-US" dirty="0" smtClean="0"/>
              <a:t>Measurement</a:t>
            </a:r>
          </a:p>
          <a:p>
            <a:pPr lvl="2"/>
            <a:r>
              <a:rPr lang="en-US" dirty="0" smtClean="0"/>
              <a:t>Tools for data collection</a:t>
            </a:r>
          </a:p>
          <a:p>
            <a:pPr lvl="1"/>
            <a:r>
              <a:rPr lang="en-US" strike="sngStrike" dirty="0"/>
              <a:t>Outcome </a:t>
            </a:r>
            <a:r>
              <a:rPr lang="en-US" strike="sngStrike" dirty="0" smtClean="0"/>
              <a:t>measurement </a:t>
            </a:r>
            <a:r>
              <a:rPr lang="en-US" dirty="0" smtClean="0"/>
              <a:t>(don’t worry about this part!)</a:t>
            </a:r>
            <a:endParaRPr lang="en-US" dirty="0"/>
          </a:p>
          <a:p>
            <a:pPr lvl="1"/>
            <a:r>
              <a:rPr lang="en-US" dirty="0" smtClean="0"/>
              <a:t>Statistical </a:t>
            </a:r>
            <a:r>
              <a:rPr lang="en-US" dirty="0"/>
              <a:t>methods/Data </a:t>
            </a:r>
            <a:r>
              <a:rPr lang="en-US" dirty="0" smtClean="0"/>
              <a:t>analysis (more on this in the next few slides)</a:t>
            </a:r>
          </a:p>
          <a:p>
            <a:pPr lvl="2"/>
            <a:r>
              <a:rPr lang="en-US" dirty="0" smtClean="0"/>
              <a:t>Study Variables</a:t>
            </a:r>
          </a:p>
          <a:p>
            <a:pPr lvl="2"/>
            <a:r>
              <a:rPr lang="en-US" dirty="0" smtClean="0"/>
              <a:t>How to handle/interpret data</a:t>
            </a:r>
          </a:p>
          <a:p>
            <a:pPr lvl="1"/>
            <a:r>
              <a:rPr lang="en-US" dirty="0" smtClean="0"/>
              <a:t>Ethics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4061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Qualitative Data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•• A focus on meanings rather than on quantifiable phenomena</a:t>
            </a:r>
            <a:endParaRPr lang="en-US" b="0" dirty="0" smtClean="0"/>
          </a:p>
          <a:p>
            <a:endParaRPr lang="en-US" b="0" dirty="0"/>
          </a:p>
          <a:p>
            <a:r>
              <a:rPr lang="en-US" b="0" dirty="0" smtClean="0"/>
              <a:t>1.  Documentation of the data and the process of data collection </a:t>
            </a:r>
            <a:endParaRPr lang="en-US" b="0" dirty="0"/>
          </a:p>
          <a:p>
            <a:pPr marL="457200" indent="-457200">
              <a:buAutoNum type="arabicPeriod" startAt="2"/>
            </a:pPr>
            <a:r>
              <a:rPr lang="en-US" b="0" dirty="0" smtClean="0"/>
              <a:t>Organization</a:t>
            </a:r>
            <a:r>
              <a:rPr lang="en-US" b="0" dirty="0"/>
              <a:t>/</a:t>
            </a:r>
            <a:r>
              <a:rPr lang="en-US" b="0" dirty="0" smtClean="0"/>
              <a:t>categorization of the data into concepts </a:t>
            </a:r>
          </a:p>
          <a:p>
            <a:pPr lvl="1" indent="0">
              <a:buNone/>
            </a:pPr>
            <a:r>
              <a:rPr lang="en-US" dirty="0" smtClean="0"/>
              <a:t>-How did you decide what to include</a:t>
            </a:r>
          </a:p>
          <a:p>
            <a:pPr lvl="1" indent="0">
              <a:buNone/>
            </a:pPr>
            <a:r>
              <a:rPr lang="en-US" dirty="0" smtClean="0"/>
              <a:t>-How did you draft our figures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792073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299</TotalTime>
  <Words>702</Words>
  <Application>Microsoft Macintosh PowerPoint</Application>
  <PresentationFormat>On-screen Show (4:3)</PresentationFormat>
  <Paragraphs>131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Essential</vt:lpstr>
      <vt:lpstr>CPH Writing Workshop</vt:lpstr>
      <vt:lpstr>Goals </vt:lpstr>
      <vt:lpstr>Overall </vt:lpstr>
      <vt:lpstr>Overall Rubric</vt:lpstr>
      <vt:lpstr>Title and Abstract = 5%</vt:lpstr>
      <vt:lpstr>Introduction = 5%</vt:lpstr>
      <vt:lpstr>Literature Review of the Research Instrument = 10%</vt:lpstr>
      <vt:lpstr>Methods = 25%</vt:lpstr>
      <vt:lpstr>Qualitative Data analysis</vt:lpstr>
      <vt:lpstr>Results = 15%</vt:lpstr>
      <vt:lpstr>Discussion = 15%</vt:lpstr>
      <vt:lpstr>Conclusion = 15%</vt:lpstr>
      <vt:lpstr>APA Format, Spelling, Grammar = 10%</vt:lpstr>
      <vt:lpstr>Review: Overall structure of the paper</vt:lpstr>
      <vt:lpstr>Questions?</vt:lpstr>
    </vt:vector>
  </TitlesOfParts>
  <Company>Matrix Medical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CPH Writing Workshop</dc:title>
  <dc:creator>Jennifer Stewart</dc:creator>
  <cp:lastModifiedBy>Jennifer Stewart</cp:lastModifiedBy>
  <cp:revision>76</cp:revision>
  <dcterms:created xsi:type="dcterms:W3CDTF">2014-03-22T08:48:06Z</dcterms:created>
  <dcterms:modified xsi:type="dcterms:W3CDTF">2014-03-23T10:32:46Z</dcterms:modified>
</cp:coreProperties>
</file>