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0" r:id="rId4"/>
    <p:sldId id="257" r:id="rId5"/>
    <p:sldId id="261" r:id="rId6"/>
    <p:sldId id="263" r:id="rId7"/>
    <p:sldId id="262" r:id="rId8"/>
    <p:sldId id="264" r:id="rId9"/>
    <p:sldId id="259" r:id="rId1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D852B64-F857-DC4D-A343-463AD01E7410}">
          <p14:sldIdLst>
            <p14:sldId id="256"/>
            <p14:sldId id="258"/>
            <p14:sldId id="260"/>
            <p14:sldId id="257"/>
            <p14:sldId id="261"/>
            <p14:sldId id="263"/>
            <p14:sldId id="262"/>
            <p14:sldId id="264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179BC-2C88-1F4F-A5DB-7B1C24CC9734}" type="datetimeFigureOut">
              <a:rPr lang="en-US" smtClean="0"/>
              <a:t>2/26/13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EDFE3-1AD1-5A46-B7D7-372555726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20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6C9F08-B315-594B-8C69-E482A4DAB1FF}" type="datetimeFigureOut">
              <a:rPr lang="en-US" smtClean="0"/>
              <a:t>2/25/13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08632C-E878-1947-B1BC-0ED8E66B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64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E8767E0-BD79-40E1-B9E5-26ACB54E35D4}" type="slidenum">
              <a:rPr lang="en-US"/>
              <a:pPr/>
              <a:t>3</a:t>
            </a:fld>
            <a:endParaRPr lang="en-US"/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857500" y="520700"/>
            <a:ext cx="3429000" cy="2571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5147" y="3256902"/>
            <a:ext cx="7315575" cy="308588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Sufficiency Economy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Compare</a:t>
            </a:r>
            <a:r>
              <a:rPr lang="en-US" baseline="0" dirty="0" smtClean="0"/>
              <a:t> to US – self care</a:t>
            </a:r>
          </a:p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AF03-7270-45C2-A683-C5E353EF01A5}" type="datetime4">
              <a:rPr lang="en-US" smtClean="0"/>
              <a:pPr/>
              <a:t>February 25,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February 25,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February 25,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6481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7680" y="6247376"/>
            <a:ext cx="2897280" cy="47093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6321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fld id="{3C974F09-2D4C-4F59-ACD9-40E213A9FE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438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February 25,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February 25, 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February 25,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February 25,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February 25,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February 25,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February 25,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February 25, 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February 25,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urgeons.or.th/ejournal/files/Vol25_No4_115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Briefing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Khon</a:t>
            </a:r>
            <a:r>
              <a:rPr lang="en-US" dirty="0" smtClean="0"/>
              <a:t> </a:t>
            </a:r>
            <a:r>
              <a:rPr lang="en-US" dirty="0" err="1" smtClean="0"/>
              <a:t>Kaen</a:t>
            </a:r>
            <a:r>
              <a:rPr lang="en-US" dirty="0" smtClean="0"/>
              <a:t> Regional Hospital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132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for tomorrow’s visit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12:15PM= Van will pick you up at </a:t>
            </a:r>
            <a:r>
              <a:rPr lang="en-US" dirty="0" smtClean="0"/>
              <a:t>CIEE</a:t>
            </a:r>
          </a:p>
          <a:p>
            <a:pPr lvl="1"/>
            <a:r>
              <a:rPr lang="en-US" dirty="0" smtClean="0"/>
              <a:t>Sam and </a:t>
            </a:r>
            <a:r>
              <a:rPr lang="en-US" dirty="0" err="1" smtClean="0"/>
              <a:t>Ajaan</a:t>
            </a:r>
            <a:r>
              <a:rPr lang="en-US" dirty="0" smtClean="0"/>
              <a:t> </a:t>
            </a:r>
            <a:r>
              <a:rPr lang="en-US" dirty="0" err="1" smtClean="0"/>
              <a:t>Nai</a:t>
            </a:r>
            <a:r>
              <a:rPr lang="en-US" dirty="0" smtClean="0"/>
              <a:t> will go with you</a:t>
            </a:r>
          </a:p>
          <a:p>
            <a:pPr lvl="1"/>
            <a:r>
              <a:rPr lang="en-US" dirty="0" smtClean="0"/>
              <a:t>Most staff can speak English</a:t>
            </a:r>
            <a:endParaRPr lang="en-US" dirty="0" smtClean="0"/>
          </a:p>
          <a:p>
            <a:r>
              <a:rPr lang="en-US" dirty="0" smtClean="0"/>
              <a:t>1-4PM= Visit to KK Regional Hospital</a:t>
            </a:r>
          </a:p>
          <a:p>
            <a:pPr lvl="1"/>
            <a:r>
              <a:rPr lang="en-US" dirty="0" smtClean="0"/>
              <a:t>Lecture about KK Regional Hospital</a:t>
            </a:r>
          </a:p>
          <a:p>
            <a:pPr lvl="1"/>
            <a:r>
              <a:rPr lang="en-US" dirty="0" smtClean="0"/>
              <a:t>Lecture about Trauma Fast </a:t>
            </a:r>
            <a:r>
              <a:rPr lang="en-US" dirty="0" smtClean="0"/>
              <a:t>Track and </a:t>
            </a:r>
          </a:p>
          <a:p>
            <a:pPr marL="411480" lvl="1" indent="0">
              <a:buNone/>
            </a:pPr>
            <a:r>
              <a:rPr lang="en-US" dirty="0"/>
              <a:t>	</a:t>
            </a:r>
            <a:r>
              <a:rPr lang="en-US" dirty="0" smtClean="0"/>
              <a:t>Emergency Department</a:t>
            </a:r>
            <a:endParaRPr lang="en-US" dirty="0" smtClean="0"/>
          </a:p>
          <a:p>
            <a:pPr lvl="1"/>
            <a:r>
              <a:rPr lang="en-US" dirty="0" smtClean="0"/>
              <a:t>Visit to Hospital’s Emergency </a:t>
            </a:r>
            <a:r>
              <a:rPr lang="en-US" dirty="0" err="1" smtClean="0"/>
              <a:t>Dept</a:t>
            </a:r>
            <a:endParaRPr lang="en-US" dirty="0" smtClean="0"/>
          </a:p>
          <a:p>
            <a:pPr lvl="1"/>
            <a:r>
              <a:rPr lang="en-US" dirty="0" smtClean="0"/>
              <a:t>Visit to 1669 </a:t>
            </a:r>
            <a:r>
              <a:rPr lang="en-US" dirty="0" smtClean="0"/>
              <a:t>&amp; </a:t>
            </a:r>
            <a:r>
              <a:rPr lang="en-US" dirty="0" smtClean="0"/>
              <a:t>Emergency </a:t>
            </a:r>
            <a:r>
              <a:rPr lang="en-US" dirty="0" smtClean="0"/>
              <a:t>Preparedness </a:t>
            </a:r>
            <a:r>
              <a:rPr lang="en-US" dirty="0" smtClean="0"/>
              <a:t>Center</a:t>
            </a:r>
          </a:p>
          <a:p>
            <a:r>
              <a:rPr lang="en-US" dirty="0" smtClean="0"/>
              <a:t>After return to CIEE: Debrief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 descr="KK Reg Hospita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316" y="2148259"/>
            <a:ext cx="2939684" cy="2199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834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92378" y="0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Organization of Health </a:t>
            </a:r>
            <a:r>
              <a:rPr lang="en-US" dirty="0" smtClean="0"/>
              <a:t>Care</a:t>
            </a:r>
            <a:endParaRPr lang="en-US" dirty="0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498240" y="1153561"/>
            <a:ext cx="7963200" cy="4977163"/>
          </a:xfrm>
          <a:prstGeom prst="triangle">
            <a:avLst>
              <a:gd name="adj" fmla="val 50000"/>
            </a:avLst>
          </a:prstGeom>
          <a:solidFill>
            <a:srgbClr val="CFE7F5"/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1078560" y="5391926"/>
            <a:ext cx="6801120" cy="1441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1824481" y="4487512"/>
            <a:ext cx="5307840" cy="20162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2653921" y="3401637"/>
            <a:ext cx="3648960" cy="1441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3483361" y="2405052"/>
            <a:ext cx="1990080" cy="1441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653920" y="5562584"/>
            <a:ext cx="3317760" cy="321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en-US" b="1" u="sng" dirty="0"/>
              <a:t>SELF CARE</a:t>
            </a:r>
            <a:r>
              <a:rPr lang="en-US" dirty="0"/>
              <a:t>= Family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571840" y="4466794"/>
            <a:ext cx="3732480" cy="786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en-US" b="1" u="sng" dirty="0"/>
              <a:t>PRIMARY HEALTH CARE</a:t>
            </a:r>
            <a:r>
              <a:rPr lang="en-US" dirty="0"/>
              <a:t>= Village; Community Primary Health Care Center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819520" y="3534131"/>
            <a:ext cx="3401280" cy="786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en-US" b="1" u="sng" dirty="0" smtClean="0"/>
              <a:t>1</a:t>
            </a:r>
            <a:r>
              <a:rPr lang="en-US" b="1" u="sng" dirty="0" smtClean="0">
                <a:cs typeface="Arial" charset="0"/>
              </a:rPr>
              <a:t>° </a:t>
            </a:r>
            <a:r>
              <a:rPr lang="en-US" b="1" u="sng" dirty="0">
                <a:cs typeface="Arial" charset="0"/>
              </a:rPr>
              <a:t>HEALTH CARE CENTER</a:t>
            </a:r>
            <a:r>
              <a:rPr lang="en-US" dirty="0">
                <a:cs typeface="Arial" charset="0"/>
              </a:rPr>
              <a:t>= Sub-district; Health Promoting Hospital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3026880" y="2489795"/>
            <a:ext cx="2986560" cy="744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en-US" b="1" u="sng" dirty="0"/>
              <a:t>2</a:t>
            </a:r>
            <a:r>
              <a:rPr lang="en-US" b="1" u="sng" dirty="0">
                <a:cs typeface="Arial" charset="0"/>
              </a:rPr>
              <a:t>° HEALTH CARE CENTER</a:t>
            </a:r>
            <a:r>
              <a:rPr lang="en-US" dirty="0">
                <a:cs typeface="Arial" charset="0"/>
              </a:rPr>
              <a:t>= Districts; Community Hospital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1824480" y="1575526"/>
            <a:ext cx="5971680" cy="74599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en-US" b="1" u="sng" dirty="0">
                <a:solidFill>
                  <a:schemeClr val="tx1"/>
                </a:solidFill>
              </a:rPr>
              <a:t>3</a:t>
            </a:r>
            <a:r>
              <a:rPr lang="en-US" b="1" u="sng" dirty="0" smtClean="0">
                <a:solidFill>
                  <a:schemeClr val="tx1"/>
                </a:solidFill>
                <a:cs typeface="Arial" charset="0"/>
              </a:rPr>
              <a:t>° </a:t>
            </a:r>
            <a:r>
              <a:rPr lang="en-US" b="1" u="sng" dirty="0">
                <a:solidFill>
                  <a:schemeClr val="tx1"/>
                </a:solidFill>
                <a:cs typeface="Arial" charset="0"/>
              </a:rPr>
              <a:t>HEALTH CARE CENTER, EXCELLENCE CENTER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= Province; General, Regional, University Hospital</a:t>
            </a:r>
          </a:p>
        </p:txBody>
      </p:sp>
    </p:spTree>
    <p:extLst>
      <p:ext uri="{BB962C8B-B14F-4D97-AF65-F5344CB8AC3E}">
        <p14:creationId xmlns:p14="http://schemas.microsoft.com/office/powerpoint/2010/main" val="380379624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KK Regional Hospital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Provincial and Regional Hospital</a:t>
            </a:r>
          </a:p>
          <a:p>
            <a:r>
              <a:rPr lang="en-US" dirty="0" smtClean="0"/>
              <a:t>Established </a:t>
            </a:r>
            <a:r>
              <a:rPr lang="en-US" dirty="0" smtClean="0"/>
              <a:t>in 1947</a:t>
            </a:r>
          </a:p>
          <a:p>
            <a:r>
              <a:rPr lang="en-US" dirty="0" smtClean="0"/>
              <a:t>Has about 900 beds</a:t>
            </a:r>
          </a:p>
          <a:p>
            <a:r>
              <a:rPr lang="en-US" dirty="0" smtClean="0"/>
              <a:t>Mainly</a:t>
            </a:r>
            <a:r>
              <a:rPr lang="en-US" dirty="0" smtClean="0"/>
              <a:t> </a:t>
            </a:r>
            <a:r>
              <a:rPr lang="en-US" dirty="0" smtClean="0"/>
              <a:t>Secondary and Tertiary Care</a:t>
            </a:r>
          </a:p>
          <a:p>
            <a:r>
              <a:rPr lang="en-US" dirty="0" smtClean="0"/>
              <a:t>75% Medical Care/ 25% Preventative Services</a:t>
            </a:r>
          </a:p>
          <a:p>
            <a:pPr lvl="0"/>
            <a:r>
              <a:rPr lang="en-US" dirty="0"/>
              <a:t>O</a:t>
            </a:r>
            <a:r>
              <a:rPr lang="en-US" dirty="0" smtClean="0"/>
              <a:t>ffers </a:t>
            </a:r>
            <a:r>
              <a:rPr lang="en-US" dirty="0"/>
              <a:t>a full range of care in the following </a:t>
            </a:r>
            <a:r>
              <a:rPr lang="en-US" dirty="0" smtClean="0"/>
              <a:t>fields:</a:t>
            </a:r>
          </a:p>
          <a:p>
            <a:pPr lvl="1"/>
            <a:r>
              <a:rPr lang="en-US" dirty="0" smtClean="0"/>
              <a:t>emergency </a:t>
            </a:r>
            <a:r>
              <a:rPr lang="en-US" dirty="0"/>
              <a:t>care, cardiac, cancer, physical therapy, pediatrics, ophthalmology, psychiatry, </a:t>
            </a:r>
            <a:r>
              <a:rPr lang="en-US" dirty="0" smtClean="0"/>
              <a:t>dental, </a:t>
            </a:r>
            <a:r>
              <a:rPr lang="en-US" dirty="0"/>
              <a:t>pharmacology, rehabilitation, surgery, </a:t>
            </a:r>
            <a:r>
              <a:rPr lang="en-US" dirty="0" smtClean="0"/>
              <a:t>OB/GYN, </a:t>
            </a:r>
            <a:r>
              <a:rPr lang="en-US" dirty="0"/>
              <a:t>alternative medicines, etc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Well known for its role in starting the 1669 system and for its innovative trauma/emergency care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889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1669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118" y="1752600"/>
            <a:ext cx="8606117" cy="4373563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 smtClean="0"/>
              <a:t>Dr. </a:t>
            </a:r>
            <a:r>
              <a:rPr lang="en-US" dirty="0" err="1" smtClean="0"/>
              <a:t>Witaya</a:t>
            </a:r>
            <a:r>
              <a:rPr lang="en-US" dirty="0" smtClean="0"/>
              <a:t> </a:t>
            </a:r>
            <a:r>
              <a:rPr lang="en-US" dirty="0" err="1" smtClean="0"/>
              <a:t>Chadbunchachai</a:t>
            </a:r>
            <a:endParaRPr lang="en-US" dirty="0" smtClean="0"/>
          </a:p>
          <a:p>
            <a:pPr lvl="1"/>
            <a:r>
              <a:rPr lang="en-US" dirty="0" smtClean="0"/>
              <a:t>Director of Trauma and Critical Care</a:t>
            </a:r>
          </a:p>
          <a:p>
            <a:pPr lvl="1"/>
            <a:r>
              <a:rPr lang="en-US" dirty="0" smtClean="0"/>
              <a:t>Important figure in emergency medicine in </a:t>
            </a:r>
            <a:r>
              <a:rPr lang="en-US" dirty="0" err="1" smtClean="0"/>
              <a:t>Khon</a:t>
            </a:r>
            <a:r>
              <a:rPr lang="en-US" dirty="0" smtClean="0"/>
              <a:t> </a:t>
            </a:r>
            <a:r>
              <a:rPr lang="en-US" dirty="0" err="1" smtClean="0"/>
              <a:t>Kaen</a:t>
            </a:r>
            <a:r>
              <a:rPr lang="en-US" dirty="0" smtClean="0"/>
              <a:t> &amp; Thailand</a:t>
            </a:r>
          </a:p>
          <a:p>
            <a:pPr lvl="1"/>
            <a:r>
              <a:rPr lang="en-US" dirty="0" smtClean="0"/>
              <a:t>May or may not be available for lecture tomorrow</a:t>
            </a:r>
          </a:p>
          <a:p>
            <a:pPr lvl="0"/>
            <a:r>
              <a:rPr lang="en-US" dirty="0" smtClean="0"/>
              <a:t>1669 is the </a:t>
            </a:r>
            <a:r>
              <a:rPr lang="en-US" dirty="0"/>
              <a:t>phone number used to call an </a:t>
            </a:r>
            <a:r>
              <a:rPr lang="en-US" dirty="0" smtClean="0"/>
              <a:t>ambulance</a:t>
            </a:r>
          </a:p>
          <a:p>
            <a:pPr lvl="0"/>
            <a:r>
              <a:rPr lang="en-US" dirty="0" smtClean="0"/>
              <a:t>In 1992 this system started in KK</a:t>
            </a:r>
          </a:p>
          <a:p>
            <a:pPr lvl="0"/>
            <a:r>
              <a:rPr lang="en-US" dirty="0" smtClean="0"/>
              <a:t>In 1994 the first ambulance from KK Regional Hospital</a:t>
            </a:r>
            <a:endParaRPr lang="en-US" dirty="0"/>
          </a:p>
          <a:p>
            <a:r>
              <a:rPr lang="en-US" dirty="0"/>
              <a:t>Each province has a dispatch center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Uses a GPS-based mapping system to send ambulances</a:t>
            </a:r>
          </a:p>
          <a:p>
            <a:r>
              <a:rPr lang="en-US" dirty="0" smtClean="0"/>
              <a:t>Some remote areas of Thailand still do not have 1669 coverage.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796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Human Resources of 1669/Emergency Medicine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4 types of EMS </a:t>
            </a:r>
            <a:r>
              <a:rPr lang="en-US" dirty="0" smtClean="0"/>
              <a:t>units/vehicles:</a:t>
            </a:r>
            <a:endParaRPr lang="en-US" dirty="0"/>
          </a:p>
          <a:p>
            <a:pPr lvl="1"/>
            <a:r>
              <a:rPr lang="en-US" dirty="0"/>
              <a:t>First Aid</a:t>
            </a:r>
          </a:p>
          <a:p>
            <a:pPr lvl="1"/>
            <a:r>
              <a:rPr lang="en-US" dirty="0"/>
              <a:t>Basic Life </a:t>
            </a:r>
            <a:r>
              <a:rPr lang="en-US" dirty="0" smtClean="0"/>
              <a:t>Support (BLS)</a:t>
            </a:r>
            <a:endParaRPr lang="en-US" dirty="0"/>
          </a:p>
          <a:p>
            <a:pPr lvl="1"/>
            <a:r>
              <a:rPr lang="en-US" dirty="0"/>
              <a:t>Intermediate Life Support (BLS &amp; ALS)</a:t>
            </a:r>
          </a:p>
          <a:p>
            <a:pPr lvl="1"/>
            <a:r>
              <a:rPr lang="en-US" dirty="0"/>
              <a:t>Advanced Life </a:t>
            </a:r>
            <a:r>
              <a:rPr lang="en-US" dirty="0" smtClean="0"/>
              <a:t>Support (ALS)</a:t>
            </a:r>
            <a:endParaRPr lang="en-US" dirty="0"/>
          </a:p>
          <a:p>
            <a:pPr lvl="0"/>
            <a:r>
              <a:rPr lang="en-US" dirty="0"/>
              <a:t>Pre-Hospital Nurse</a:t>
            </a:r>
          </a:p>
          <a:p>
            <a:pPr lvl="1"/>
            <a:r>
              <a:rPr lang="en-US" dirty="0"/>
              <a:t>Patient Assessment Training</a:t>
            </a:r>
          </a:p>
          <a:p>
            <a:pPr lvl="1"/>
            <a:r>
              <a:rPr lang="en-US" dirty="0" smtClean="0"/>
              <a:t>CPR &amp; Intubation Training</a:t>
            </a:r>
            <a:endParaRPr lang="en-US" dirty="0"/>
          </a:p>
          <a:p>
            <a:pPr lvl="1"/>
            <a:r>
              <a:rPr lang="en-US" dirty="0"/>
              <a:t>Helmet removal and immobilization training</a:t>
            </a:r>
          </a:p>
          <a:p>
            <a:pPr lvl="0"/>
            <a:r>
              <a:rPr lang="en-US" dirty="0"/>
              <a:t>Paramedics</a:t>
            </a:r>
          </a:p>
          <a:p>
            <a:pPr lvl="1"/>
            <a:r>
              <a:rPr lang="en-US" dirty="0"/>
              <a:t>More advanced training than EMT’s</a:t>
            </a:r>
          </a:p>
          <a:p>
            <a:pPr lvl="1"/>
            <a:r>
              <a:rPr lang="en-US" dirty="0"/>
              <a:t>Airway </a:t>
            </a:r>
            <a:r>
              <a:rPr lang="en-US" dirty="0" smtClean="0"/>
              <a:t>management/Intubation</a:t>
            </a:r>
            <a:endParaRPr lang="en-US" dirty="0"/>
          </a:p>
          <a:p>
            <a:pPr lvl="1"/>
            <a:r>
              <a:rPr lang="en-US" dirty="0"/>
              <a:t>Bachelor’s Degree</a:t>
            </a:r>
          </a:p>
          <a:p>
            <a:pPr lvl="0"/>
            <a:r>
              <a:rPr lang="en-US" dirty="0"/>
              <a:t>Emergency Physician</a:t>
            </a:r>
          </a:p>
          <a:p>
            <a:pPr lvl="1"/>
            <a:r>
              <a:rPr lang="en-US" dirty="0"/>
              <a:t>3 years </a:t>
            </a:r>
            <a:r>
              <a:rPr lang="en-US" dirty="0" smtClean="0"/>
              <a:t>of specialized </a:t>
            </a:r>
            <a:r>
              <a:rPr lang="en-US" dirty="0"/>
              <a:t>training</a:t>
            </a:r>
          </a:p>
          <a:p>
            <a:pPr lvl="0"/>
            <a:r>
              <a:rPr lang="en-US" dirty="0"/>
              <a:t>ER Personnel</a:t>
            </a:r>
          </a:p>
          <a:p>
            <a:pPr lvl="1"/>
            <a:r>
              <a:rPr lang="en-US" dirty="0"/>
              <a:t>ED Doctor</a:t>
            </a:r>
          </a:p>
          <a:p>
            <a:pPr lvl="1"/>
            <a:r>
              <a:rPr lang="en-US" dirty="0"/>
              <a:t>Trauma Nurse</a:t>
            </a:r>
          </a:p>
          <a:p>
            <a:pPr lvl="1"/>
            <a:r>
              <a:rPr lang="en-US" dirty="0"/>
              <a:t>Emergency </a:t>
            </a:r>
            <a:r>
              <a:rPr lang="en-US" dirty="0" smtClean="0"/>
              <a:t>Nurse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309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</a:t>
            </a:r>
            <a:r>
              <a:rPr lang="en-US" dirty="0" err="1" smtClean="0"/>
              <a:t>PReparedness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Tabletop exercises = the hospital has models of </a:t>
            </a:r>
            <a:r>
              <a:rPr lang="en-US" dirty="0" err="1" smtClean="0"/>
              <a:t>Khon</a:t>
            </a:r>
            <a:r>
              <a:rPr lang="en-US" dirty="0" smtClean="0"/>
              <a:t> </a:t>
            </a:r>
            <a:r>
              <a:rPr lang="en-US" dirty="0" err="1" smtClean="0"/>
              <a:t>Kaen</a:t>
            </a:r>
            <a:r>
              <a:rPr lang="en-US" dirty="0" smtClean="0"/>
              <a:t> to use in practicing emergency response </a:t>
            </a:r>
            <a:endParaRPr lang="en-US" dirty="0"/>
          </a:p>
          <a:p>
            <a:r>
              <a:rPr lang="en-US" dirty="0"/>
              <a:t>Practical </a:t>
            </a:r>
            <a:r>
              <a:rPr lang="en-US" dirty="0" smtClean="0"/>
              <a:t>Exercises= staff practices how to deal with mass casualty circumstances</a:t>
            </a:r>
            <a:endParaRPr lang="en-US" dirty="0"/>
          </a:p>
          <a:p>
            <a:r>
              <a:rPr lang="en-US" dirty="0"/>
              <a:t>Hospital </a:t>
            </a:r>
            <a:r>
              <a:rPr lang="en-US" dirty="0" smtClean="0"/>
              <a:t>Maps to direct patients in disaster circumstances</a:t>
            </a:r>
            <a:endParaRPr lang="en-US" dirty="0"/>
          </a:p>
          <a:p>
            <a:r>
              <a:rPr lang="en-US" dirty="0" smtClean="0"/>
              <a:t>Disasters in which KK Regional Hospital responded:</a:t>
            </a:r>
          </a:p>
          <a:p>
            <a:pPr lvl="1"/>
            <a:r>
              <a:rPr lang="en-US" dirty="0" smtClean="0"/>
              <a:t>Flood in 2011</a:t>
            </a:r>
          </a:p>
          <a:p>
            <a:pPr lvl="1"/>
            <a:r>
              <a:rPr lang="en-US" dirty="0" smtClean="0"/>
              <a:t>Tsunami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725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Trauma Fast Track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accident victims or those experiencing heart attack or stroke</a:t>
            </a:r>
          </a:p>
          <a:p>
            <a:r>
              <a:rPr lang="en-US" dirty="0" smtClean="0"/>
              <a:t>KK Regional hospital takes patients for smaller surrounding hospitals and other hospitals in </a:t>
            </a:r>
            <a:r>
              <a:rPr lang="en-US" dirty="0" err="1" smtClean="0"/>
              <a:t>Kalasin</a:t>
            </a:r>
            <a:r>
              <a:rPr lang="en-US" dirty="0" smtClean="0"/>
              <a:t>, </a:t>
            </a:r>
            <a:r>
              <a:rPr lang="en-US" dirty="0" err="1" smtClean="0"/>
              <a:t>Mahasarakham</a:t>
            </a:r>
            <a:r>
              <a:rPr lang="en-US" dirty="0" smtClean="0"/>
              <a:t>, and </a:t>
            </a:r>
            <a:r>
              <a:rPr lang="en-US" dirty="0" err="1" smtClean="0"/>
              <a:t>Roi</a:t>
            </a:r>
            <a:r>
              <a:rPr lang="en-US" dirty="0" smtClean="0"/>
              <a:t> Et.</a:t>
            </a:r>
          </a:p>
          <a:p>
            <a:r>
              <a:rPr lang="en-US" dirty="0" smtClean="0"/>
              <a:t>More efficient referral system</a:t>
            </a:r>
          </a:p>
          <a:p>
            <a:r>
              <a:rPr lang="en-US" dirty="0" smtClean="0"/>
              <a:t>Send and receives patient information via electronic systems – internet, faxes, phone</a:t>
            </a:r>
          </a:p>
          <a:p>
            <a:r>
              <a:rPr lang="en-US" dirty="0" smtClean="0"/>
              <a:t>Study showed that patients undergo surgery sooner and mortality rate is decreased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314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Thailand Health </a:t>
            </a:r>
            <a:r>
              <a:rPr lang="en-US" dirty="0" smtClean="0"/>
              <a:t>Profile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ages 207</a:t>
            </a:r>
            <a:r>
              <a:rPr lang="en-US" dirty="0"/>
              <a:t>-</a:t>
            </a:r>
            <a:r>
              <a:rPr lang="en-US" dirty="0" smtClean="0"/>
              <a:t>215</a:t>
            </a:r>
            <a:endParaRPr lang="en-US" dirty="0"/>
          </a:p>
          <a:p>
            <a:pPr lvl="1"/>
            <a:r>
              <a:rPr lang="en-US" dirty="0"/>
              <a:t>S</a:t>
            </a:r>
            <a:r>
              <a:rPr lang="en-US" dirty="0" smtClean="0"/>
              <a:t>tats </a:t>
            </a:r>
            <a:r>
              <a:rPr lang="en-US" dirty="0"/>
              <a:t>about road traffic accidents </a:t>
            </a:r>
            <a:endParaRPr lang="en-US" dirty="0" smtClean="0"/>
          </a:p>
          <a:p>
            <a:r>
              <a:rPr lang="en-US" dirty="0"/>
              <a:t>Article by Dr. </a:t>
            </a:r>
            <a:r>
              <a:rPr lang="en-US" dirty="0" err="1" smtClean="0"/>
              <a:t>Witaya</a:t>
            </a:r>
            <a:endParaRPr lang="en-US" dirty="0"/>
          </a:p>
          <a:p>
            <a:pPr lvl="1"/>
            <a:r>
              <a:rPr lang="en-US" dirty="0" smtClean="0"/>
              <a:t>“</a:t>
            </a:r>
            <a:r>
              <a:rPr lang="en-US" dirty="0"/>
              <a:t>Pre Hospital Care System, </a:t>
            </a:r>
            <a:r>
              <a:rPr lang="en-US" dirty="0" err="1"/>
              <a:t>Khon</a:t>
            </a:r>
            <a:r>
              <a:rPr lang="en-US" dirty="0"/>
              <a:t> </a:t>
            </a:r>
            <a:r>
              <a:rPr lang="en-US" dirty="0" err="1"/>
              <a:t>Kaen</a:t>
            </a:r>
            <a:r>
              <a:rPr lang="en-US" dirty="0"/>
              <a:t> Model(1994 - 2004)” </a:t>
            </a:r>
          </a:p>
          <a:p>
            <a:pPr lvl="1"/>
            <a:r>
              <a:rPr lang="en-US" dirty="0" smtClean="0"/>
              <a:t>5 Page long</a:t>
            </a:r>
          </a:p>
          <a:p>
            <a:pPr lvl="1"/>
            <a:r>
              <a:rPr lang="en-US" dirty="0" smtClean="0"/>
              <a:t>In your Required Readings, but also online:</a:t>
            </a:r>
          </a:p>
          <a:p>
            <a:pPr lvl="1"/>
            <a:r>
              <a:rPr lang="en-US" b="1" dirty="0">
                <a:solidFill>
                  <a:srgbClr val="3366FF"/>
                </a:solidFill>
                <a:hlinkClick r:id="rId2"/>
              </a:rPr>
              <a:t>http://www.surgeons.or.th/ejournal/files/Vol25_No4_115.</a:t>
            </a:r>
            <a:r>
              <a:rPr lang="en-US" b="1" dirty="0" smtClean="0">
                <a:solidFill>
                  <a:srgbClr val="3366FF"/>
                </a:solidFill>
                <a:hlinkClick r:id="rId2"/>
              </a:rPr>
              <a:t>PDF</a:t>
            </a:r>
            <a:endParaRPr lang="en-US" b="1" dirty="0" smtClean="0">
              <a:solidFill>
                <a:srgbClr val="3366FF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Optional Reading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/>
              <a:t>Introduction to Public Health (Mary-Jane Schneider, PhD</a:t>
            </a:r>
            <a:r>
              <a:rPr lang="en-US" dirty="0" smtClean="0"/>
              <a:t>)</a:t>
            </a:r>
          </a:p>
          <a:p>
            <a:pPr lvl="2"/>
            <a:r>
              <a:rPr lang="en-US" dirty="0"/>
              <a:t>Chapter 29: Emergency Preparedness, Post 9/</a:t>
            </a:r>
            <a:r>
              <a:rPr lang="en-US" dirty="0" smtClean="0"/>
              <a:t>11</a:t>
            </a:r>
            <a:endParaRPr lang="en-US" dirty="0"/>
          </a:p>
          <a:p>
            <a:pPr lvl="2"/>
            <a:r>
              <a:rPr lang="en-US" dirty="0" smtClean="0"/>
              <a:t>Pages </a:t>
            </a:r>
            <a:r>
              <a:rPr lang="en-US" dirty="0"/>
              <a:t>515-</a:t>
            </a:r>
            <a:r>
              <a:rPr lang="en-US" dirty="0" smtClean="0"/>
              <a:t>532</a:t>
            </a:r>
            <a:endParaRPr lang="en-US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3354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794</TotalTime>
  <Words>581</Words>
  <Application>Microsoft Macintosh PowerPoint</Application>
  <PresentationFormat>On-screen Show (4:3)</PresentationFormat>
  <Paragraphs>88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Apothecary</vt:lpstr>
      <vt:lpstr>Khon Kaen Regional Hospital</vt:lpstr>
      <vt:lpstr>Schedule for tomorrow’s visit</vt:lpstr>
      <vt:lpstr>Organization of Health Care</vt:lpstr>
      <vt:lpstr>KK Regional Hospital Background</vt:lpstr>
      <vt:lpstr>1669 System</vt:lpstr>
      <vt:lpstr>Human Resources of 1669/Emergency Medicine</vt:lpstr>
      <vt:lpstr>Emergency PReparedness</vt:lpstr>
      <vt:lpstr>Trauma Fast Track</vt:lpstr>
      <vt:lpstr>Readings!!!</vt:lpstr>
    </vt:vector>
  </TitlesOfParts>
  <Company>Matrix Medical Network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Khon Kaen Regional Hospital</dc:title>
  <dc:creator>Jennifer Stewart</dc:creator>
  <cp:lastModifiedBy>Jennifer Stewart</cp:lastModifiedBy>
  <cp:revision>63</cp:revision>
  <cp:lastPrinted>2013-02-26T01:40:40Z</cp:lastPrinted>
  <dcterms:created xsi:type="dcterms:W3CDTF">2013-02-25T12:39:31Z</dcterms:created>
  <dcterms:modified xsi:type="dcterms:W3CDTF">2013-02-26T01:59:38Z</dcterms:modified>
</cp:coreProperties>
</file>