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329" r:id="rId4"/>
    <p:sldId id="330" r:id="rId5"/>
    <p:sldId id="298" r:id="rId6"/>
    <p:sldId id="299" r:id="rId7"/>
    <p:sldId id="300" r:id="rId8"/>
    <p:sldId id="302" r:id="rId9"/>
    <p:sldId id="331" r:id="rId10"/>
    <p:sldId id="336" r:id="rId11"/>
    <p:sldId id="312" r:id="rId12"/>
    <p:sldId id="316" r:id="rId13"/>
    <p:sldId id="303" r:id="rId14"/>
    <p:sldId id="335" r:id="rId15"/>
    <p:sldId id="317" r:id="rId16"/>
    <p:sldId id="318" r:id="rId17"/>
    <p:sldId id="313" r:id="rId18"/>
    <p:sldId id="314" r:id="rId19"/>
    <p:sldId id="315" r:id="rId20"/>
    <p:sldId id="305" r:id="rId21"/>
    <p:sldId id="306" r:id="rId22"/>
    <p:sldId id="307" r:id="rId23"/>
    <p:sldId id="308" r:id="rId24"/>
    <p:sldId id="309" r:id="rId25"/>
    <p:sldId id="333" r:id="rId26"/>
    <p:sldId id="334" r:id="rId27"/>
    <p:sldId id="338" r:id="rId28"/>
    <p:sldId id="311" r:id="rId29"/>
    <p:sldId id="310" r:id="rId30"/>
    <p:sldId id="342" r:id="rId31"/>
    <p:sldId id="339" r:id="rId32"/>
    <p:sldId id="319" r:id="rId33"/>
    <p:sldId id="320" r:id="rId34"/>
    <p:sldId id="321" r:id="rId35"/>
    <p:sldId id="322" r:id="rId36"/>
    <p:sldId id="323" r:id="rId37"/>
    <p:sldId id="337" r:id="rId38"/>
    <p:sldId id="341" r:id="rId39"/>
    <p:sldId id="294" r:id="rId40"/>
    <p:sldId id="340" r:id="rId41"/>
    <p:sldId id="326" r:id="rId4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1304" autoAdjust="0"/>
  </p:normalViewPr>
  <p:slideViewPr>
    <p:cSldViewPr>
      <p:cViewPr varScale="1">
        <p:scale>
          <a:sx n="85" d="100"/>
          <a:sy n="85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98460-E83B-4254-8EDE-386DB6BB9D61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2EAC3-157C-423D-8D48-0C95402694A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093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</a:t>
            </a:r>
            <a:r>
              <a:rPr lang="en-US" baseline="0" dirty="0" smtClean="0"/>
              <a:t> to a sequence of event, I am your lecturer today!  </a:t>
            </a:r>
            <a:r>
              <a:rPr lang="en-US" baseline="0" dirty="0" smtClean="0">
                <a:sym typeface="Wingdings"/>
              </a:rPr>
              <a:t>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--announce to students about the focus groups timing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kept </a:t>
            </a:r>
            <a:r>
              <a:rPr lang="en-US" sz="1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Aj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Supannee’s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cartoons 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</a:t>
            </a:r>
          </a:p>
          <a:p>
            <a:endParaRPr lang="en-US" sz="1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/>
            </a:endParaRPr>
          </a:p>
          <a:p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Important to understand because you WILL BE using this– to pick WHAT TO RESEARCH (NOT INTERVENTIONS!!!)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596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catchment area</a:t>
            </a:r>
            <a:r>
              <a: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area + pop. from which a city or individual service       attracts visitors or customers. For example, a school catchment area is the geographic area from which students come to the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1517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decision is made,</a:t>
            </a:r>
            <a:r>
              <a:rPr lang="en-US" baseline="0" dirty="0" smtClean="0"/>
              <a:t> how do you allocate the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24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Implementing</a:t>
            </a:r>
            <a:r>
              <a:rPr lang="en-US" baseline="0" dirty="0" smtClean="0"/>
              <a:t> your project (this comes in third course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with research, then and to lesser extent with intervention)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1932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you know if you work is succeeding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1960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do this for your focus group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2071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 of games missed</a:t>
            </a:r>
          </a:p>
          <a:p>
            <a:r>
              <a:rPr lang="en-US" dirty="0" smtClean="0"/>
              <a:t>Pain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9507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people demonstrat</a:t>
            </a:r>
            <a:r>
              <a:rPr lang="en-US" baseline="0" dirty="0" smtClean="0"/>
              <a:t>e their concern</a:t>
            </a:r>
          </a:p>
          <a:p>
            <a:r>
              <a:rPr lang="en-US" baseline="0" dirty="0" smtClean="0"/>
              <a:t>How concerned are they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3863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43FC3-5896-4B01-A3F5-D9824222B2FE}" type="slidenum">
              <a:rPr lang="en-US"/>
              <a:pPr/>
              <a:t>37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video=</a:t>
            </a:r>
            <a:r>
              <a:rPr lang="en-US" baseline="0" dirty="0" smtClean="0"/>
              <a:t> priority setting in journalism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video=  talks about “desired qualities” (or criteria) for healthcare technologies (1 min-- </a:t>
            </a:r>
            <a:endParaRPr 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43FC3-5896-4B01-A3F5-D9824222B2FE}" type="slidenum">
              <a:rPr lang="en-US"/>
              <a:pPr/>
              <a:t>38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 real thing!!!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organizations around the world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required to set priorities and allocate resources within the constraint of limited funding. </a:t>
            </a: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Cochrane Agenda and Priority Setting Methods Group (CAPSMG) </a:t>
            </a:r>
            <a:r>
              <a: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collaboration was formed to organize medical research information in a systematic way to facilitate the choices that health professionals, patients, policy makers and others face in health interventions according to the principles of evidenced-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medicine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SO, conducts systematic review of randomized controlled trials of health-care interventions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720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Lawa</a:t>
            </a:r>
            <a:r>
              <a:rPr lang="en-US" dirty="0" smtClean="0"/>
              <a:t> example:</a:t>
            </a:r>
          </a:p>
          <a:p>
            <a:endParaRPr lang="en-US" dirty="0" smtClean="0"/>
          </a:p>
          <a:p>
            <a:r>
              <a:rPr lang="en-US" dirty="0" smtClean="0"/>
              <a:t>Stakeholders</a:t>
            </a:r>
            <a:r>
              <a:rPr lang="en-US" baseline="0" dirty="0" smtClean="0"/>
              <a:t> at meeting a/b road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527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</a:t>
            </a:r>
            <a:r>
              <a:rPr lang="en-US" baseline="0" dirty="0" err="1" smtClean="0"/>
              <a:t>soooo</a:t>
            </a:r>
            <a:r>
              <a:rPr lang="en-US" baseline="0" dirty="0" smtClean="0"/>
              <a:t> many ways to select criteria!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700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Magnitude= quantity (</a:t>
            </a:r>
            <a:r>
              <a:rPr lang="en-US" b="1" dirty="0" smtClean="0"/>
              <a:t>incidence, prevalence)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Impact= </a:t>
            </a:r>
            <a:r>
              <a:rPr lang="en-US" b="1" dirty="0" smtClean="0"/>
              <a:t>mortality, disability, morbidity  (aka Scale)</a:t>
            </a:r>
            <a:endParaRPr lang="en-US" dirty="0" smtClean="0"/>
          </a:p>
          <a:p>
            <a:r>
              <a:rPr lang="en-US" dirty="0" smtClean="0"/>
              <a:t>Severity=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General Concept: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Relevance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Avoidance of duplication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Feasibility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Applicability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Urgency 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Ethical acceptability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th-TH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4477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WHO- Regional Office for Africa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58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you have your problem</a:t>
            </a:r>
            <a:r>
              <a:rPr lang="en-US" baseline="0" dirty="0" smtClean="0"/>
              <a:t> list and your criteria to rank it 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Sooooooo</a:t>
            </a:r>
            <a:r>
              <a:rPr lang="en-US" dirty="0" smtClean="0"/>
              <a:t>---- Weight and score them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829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weight is 5 in  this</a:t>
            </a:r>
            <a:r>
              <a:rPr lang="en-US" baseline="0" dirty="0" smtClean="0"/>
              <a:t> one – will be out of 100 later</a:t>
            </a:r>
          </a:p>
          <a:p>
            <a:r>
              <a:rPr lang="en-US" baseline="0" dirty="0" smtClean="0"/>
              <a:t>--you can decide which method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Put problem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989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>
                <a:latin typeface="Angsana New" pitchFamily="18" charset="-34"/>
              </a:rPr>
              <a:t>A model for priority –setting in primary health care</a:t>
            </a:r>
            <a:r>
              <a:rPr lang="en-US" sz="1800" b="1" baseline="0" dirty="0" smtClean="0">
                <a:latin typeface="Angsana New" pitchFamily="18" charset="-34"/>
              </a:rPr>
              <a:t>  </a:t>
            </a:r>
            <a:r>
              <a:rPr lang="en-US" sz="1800" b="1" dirty="0" smtClean="0">
                <a:latin typeface="Angsana New" pitchFamily="18" charset="-34"/>
              </a:rPr>
              <a:t>considerations</a:t>
            </a:r>
          </a:p>
          <a:p>
            <a:endParaRPr lang="en-US" sz="1800" b="1" dirty="0" smtClean="0">
              <a:latin typeface="Angsana New" pitchFamily="18" charset="-34"/>
            </a:endParaRPr>
          </a:p>
          <a:p>
            <a:r>
              <a:rPr lang="en-US" sz="1800" b="1" dirty="0" smtClean="0">
                <a:latin typeface="Angsana New" pitchFamily="18" charset="-34"/>
              </a:rPr>
              <a:t>PAGE 9 of</a:t>
            </a:r>
            <a:r>
              <a:rPr lang="en-US" sz="1800" b="1" baseline="0" dirty="0" smtClean="0">
                <a:latin typeface="Angsana New" pitchFamily="18" charset="-34"/>
              </a:rPr>
              <a:t> your article!!!!!!</a:t>
            </a:r>
          </a:p>
          <a:p>
            <a:endParaRPr lang="en-US" sz="1800" b="1" baseline="0" dirty="0" smtClean="0">
              <a:latin typeface="Angsana New" pitchFamily="18" charset="-34"/>
            </a:endParaRPr>
          </a:p>
          <a:p>
            <a:r>
              <a:rPr lang="en-US" sz="1800" b="1" baseline="0" dirty="0" smtClean="0">
                <a:latin typeface="Angsana New" pitchFamily="18" charset="-34"/>
              </a:rPr>
              <a:t>No particular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EAC3-157C-423D-8D48-0C95402694AE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524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368B75-6211-4CB1-9EF9-EA3A4A143222}" type="datetimeFigureOut">
              <a:rPr lang="th-TH" smtClean="0"/>
              <a:pPr/>
              <a:t>4/4/14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8C51F0-1C31-4B13-815F-DB94703F338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7qf9gQpoF4" TargetMode="External"/><Relationship Id="rId4" Type="http://schemas.openxmlformats.org/officeDocument/2006/relationships/hyperlink" Target="http://www.youtube.com/watch?v=KQHgmVD1Nl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forumhealth.org/" TargetMode="External"/><Relationship Id="rId4" Type="http://schemas.openxmlformats.org/officeDocument/2006/relationships/hyperlink" Target="http://www.who.int/" TargetMode="External"/><Relationship Id="rId5" Type="http://schemas.openxmlformats.org/officeDocument/2006/relationships/hyperlink" Target="http://www.cohred.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Priority &amp; Agenda Setting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Community Public Health</a:t>
            </a:r>
          </a:p>
          <a:p>
            <a:pPr algn="ctr" eaLnBrk="0" hangingPunct="0"/>
            <a:r>
              <a:rPr lang="en-US" sz="2800" b="1" dirty="0" err="1" smtClean="0">
                <a:latin typeface="TH SarabunPSK" pitchFamily="34" charset="-34"/>
                <a:cs typeface="TH SarabunPSK" pitchFamily="34" charset="-34"/>
              </a:rPr>
              <a:t>Ajaan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Jen</a:t>
            </a:r>
          </a:p>
          <a:p>
            <a:pPr algn="ctr" eaLnBrk="0" hangingPunct="0"/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April 2014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23850" y="1196975"/>
            <a:ext cx="72810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Common Main </a:t>
            </a:r>
            <a:r>
              <a:rPr lang="en-US" b="1" dirty="0">
                <a:solidFill>
                  <a:srgbClr val="0070C0"/>
                </a:solidFill>
              </a:rPr>
              <a:t>Criteria for consideration :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23850" y="1989138"/>
            <a:ext cx="2376488" cy="1584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Magnitude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of Problem</a:t>
            </a:r>
            <a:endParaRPr lang="th-TH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50825" y="3933825"/>
            <a:ext cx="2376488" cy="15827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Severity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of Problem</a:t>
            </a:r>
            <a:endParaRPr lang="th-TH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2987675" y="1989138"/>
            <a:ext cx="2376488" cy="1584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Impact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(aka scale)</a:t>
            </a:r>
            <a:endParaRPr lang="th-TH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2916238" y="3860800"/>
            <a:ext cx="2376487" cy="1584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Community concern</a:t>
            </a:r>
            <a:endParaRPr lang="th-TH" dirty="0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5724525" y="1989138"/>
            <a:ext cx="2951163" cy="1584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Trend</a:t>
            </a: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5724525" y="3860800"/>
            <a:ext cx="2951163" cy="1584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Feasibility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85728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Examples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87624" y="548680"/>
            <a:ext cx="7716325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CC00"/>
                </a:solidFill>
                <a:latin typeface="Arial" pitchFamily="34" charset="0"/>
              </a:rPr>
              <a:t>More Examples of Criteria</a:t>
            </a:r>
          </a:p>
          <a:p>
            <a:endParaRPr kumimoji="0" lang="en-US" sz="2400" b="1" dirty="0">
              <a:solidFill>
                <a:srgbClr val="00CC00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kumimoji="0" lang="en-US" sz="2400" b="1" dirty="0">
                <a:solidFill>
                  <a:srgbClr val="FF0066"/>
                </a:solidFill>
                <a:latin typeface="Arial" pitchFamily="34" charset="0"/>
              </a:rPr>
              <a:t>Economic appraisal</a:t>
            </a:r>
          </a:p>
          <a:p>
            <a:r>
              <a:rPr kumimoji="0" lang="en-US" sz="2400" b="1" dirty="0">
                <a:latin typeface="Arial" pitchFamily="34" charset="0"/>
              </a:rPr>
              <a:t>	cost-effectiveness analysis</a:t>
            </a:r>
          </a:p>
          <a:p>
            <a:r>
              <a:rPr kumimoji="0" lang="en-US" sz="2400" b="1" dirty="0">
                <a:latin typeface="Arial" pitchFamily="34" charset="0"/>
              </a:rPr>
              <a:t>	cost-benefit analysis</a:t>
            </a:r>
          </a:p>
          <a:p>
            <a:pPr>
              <a:buFontTx/>
              <a:buChar char="•"/>
            </a:pPr>
            <a:r>
              <a:rPr kumimoji="0" lang="en-US" sz="2400" b="1" dirty="0">
                <a:solidFill>
                  <a:srgbClr val="FF0066"/>
                </a:solidFill>
                <a:latin typeface="Arial" pitchFamily="34" charset="0"/>
              </a:rPr>
              <a:t>Multi-variable decision matrices: e.g</a:t>
            </a:r>
            <a:r>
              <a:rPr kumimoji="0" lang="en-US" sz="2400" b="1" dirty="0">
                <a:latin typeface="Arial" pitchFamily="34" charset="0"/>
              </a:rPr>
              <a:t>.</a:t>
            </a:r>
          </a:p>
          <a:p>
            <a:r>
              <a:rPr kumimoji="0" lang="en-US" sz="2400" b="1" dirty="0">
                <a:latin typeface="Arial" pitchFamily="34" charset="0"/>
              </a:rPr>
              <a:t>	size of problem</a:t>
            </a:r>
          </a:p>
          <a:p>
            <a:r>
              <a:rPr kumimoji="0" lang="en-US" sz="2400" b="1" dirty="0">
                <a:latin typeface="Arial" pitchFamily="34" charset="0"/>
              </a:rPr>
              <a:t>	severity of problem</a:t>
            </a:r>
          </a:p>
          <a:p>
            <a:r>
              <a:rPr kumimoji="0" lang="en-US" sz="2400" b="1" dirty="0">
                <a:latin typeface="Arial" pitchFamily="34" charset="0"/>
              </a:rPr>
              <a:t>	community or public concern</a:t>
            </a:r>
          </a:p>
          <a:p>
            <a:r>
              <a:rPr kumimoji="0" lang="en-US" sz="2400" b="1" dirty="0">
                <a:latin typeface="Arial" pitchFamily="34" charset="0"/>
              </a:rPr>
              <a:t>	problem trend</a:t>
            </a:r>
          </a:p>
          <a:p>
            <a:r>
              <a:rPr kumimoji="0" lang="en-US" sz="2400" b="1" dirty="0">
                <a:latin typeface="Arial" pitchFamily="34" charset="0"/>
              </a:rPr>
              <a:t>	political effect</a:t>
            </a:r>
            <a:endParaRPr kumimoji="0" lang="th-TH" sz="2400" b="1" dirty="0">
              <a:latin typeface="Arial" pitchFamily="34" charset="0"/>
            </a:endParaRPr>
          </a:p>
          <a:p>
            <a:r>
              <a:rPr kumimoji="0" lang="th-TH" sz="2400" b="1" dirty="0">
                <a:latin typeface="Arial" pitchFamily="34" charset="0"/>
              </a:rPr>
              <a:t>	</a:t>
            </a:r>
            <a:r>
              <a:rPr kumimoji="0" lang="en-US" sz="2400" b="1" dirty="0">
                <a:latin typeface="Arial" pitchFamily="34" charset="0"/>
              </a:rPr>
              <a:t>Trend of </a:t>
            </a:r>
            <a:r>
              <a:rPr kumimoji="0" lang="en-US" sz="2400" b="1" dirty="0" smtClean="0">
                <a:latin typeface="Arial" pitchFamily="34" charset="0"/>
              </a:rPr>
              <a:t>problem</a:t>
            </a:r>
          </a:p>
          <a:p>
            <a:pPr>
              <a:buFont typeface="Arial" pitchFamily="34" charset="0"/>
              <a:buChar char="•"/>
            </a:pPr>
            <a:r>
              <a:rPr kumimoji="0" lang="en-US" sz="2400" b="1" dirty="0">
                <a:solidFill>
                  <a:srgbClr val="FF0066"/>
                </a:solidFill>
                <a:latin typeface="Arial" pitchFamily="34" charset="0"/>
              </a:rPr>
              <a:t>WHO-AFRO</a:t>
            </a:r>
          </a:p>
          <a:p>
            <a:r>
              <a:rPr kumimoji="0" lang="en-US" sz="2400" b="1" dirty="0" smtClean="0">
                <a:latin typeface="Arial" pitchFamily="34" charset="0"/>
              </a:rPr>
              <a:t>   Magnitude</a:t>
            </a:r>
            <a:r>
              <a:rPr kumimoji="0" lang="en-US" sz="2400" b="1" dirty="0">
                <a:latin typeface="Arial" pitchFamily="34" charset="0"/>
              </a:rPr>
              <a:t>, severity, feasibility, cost-effectiveness</a:t>
            </a:r>
          </a:p>
          <a:p>
            <a:r>
              <a:rPr kumimoji="0" lang="en-US" sz="2400" b="1" dirty="0" smtClean="0">
                <a:latin typeface="Arial" pitchFamily="34" charset="0"/>
              </a:rPr>
              <a:t>   political </a:t>
            </a:r>
            <a:r>
              <a:rPr kumimoji="0" lang="en-US" sz="2400" b="1" dirty="0">
                <a:latin typeface="Arial" pitchFamily="34" charset="0"/>
              </a:rPr>
              <a:t>expediency</a:t>
            </a:r>
            <a:endParaRPr kumimoji="0" lang="th-TH" sz="24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19672" y="332656"/>
            <a:ext cx="6633939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Indicators to determine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health -5 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D’s:</a:t>
            </a:r>
          </a:p>
          <a:p>
            <a:pPr algn="ctr"/>
            <a:endParaRPr lang="en-US" sz="2400" b="1" dirty="0"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Disease</a:t>
            </a:r>
            <a:endParaRPr lang="en-US" sz="2400" b="1" dirty="0"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Death</a:t>
            </a:r>
          </a:p>
          <a:p>
            <a:pPr algn="ctr"/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Disability</a:t>
            </a:r>
          </a:p>
          <a:p>
            <a:pPr algn="ctr"/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Discomfort</a:t>
            </a:r>
          </a:p>
          <a:p>
            <a:pPr algn="ctr"/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Dissatisfaction  </a:t>
            </a:r>
            <a:endParaRPr lang="th-TH" sz="24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19672" y="3487648"/>
            <a:ext cx="6768752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Multi-variable 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decision making</a:t>
            </a:r>
          </a:p>
          <a:p>
            <a:endParaRPr lang="en-US" sz="2400" b="1" dirty="0">
              <a:latin typeface="Cordia New" pitchFamily="34" charset="-34"/>
              <a:cs typeface="Cordia New" pitchFamily="34" charset="-34"/>
            </a:endParaRPr>
          </a:p>
          <a:p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1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. Size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of problem</a:t>
            </a:r>
          </a:p>
          <a:p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2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. Severity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of problem</a:t>
            </a:r>
          </a:p>
          <a:p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3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. Feasibility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or ease</a:t>
            </a:r>
          </a:p>
          <a:p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4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. Community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concern</a:t>
            </a:r>
            <a:endParaRPr lang="th-TH" sz="2400" b="1" dirty="0">
              <a:latin typeface="Cordia New" pitchFamily="34" charset="-34"/>
              <a:cs typeface="Cordia New" pitchFamily="34" charset="-34"/>
            </a:endParaRPr>
          </a:p>
          <a:p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5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.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 Impact</a:t>
            </a:r>
            <a:endParaRPr lang="th-TH" sz="24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67744" y="908720"/>
            <a:ext cx="51732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5: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Setting </a:t>
            </a:r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riority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2727325" y="0"/>
            <a:ext cx="41254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 dirty="0">
                <a:latin typeface="Calibri" pitchFamily="34" charset="0"/>
                <a:cs typeface="Cordia New" pitchFamily="34" charset="-34"/>
              </a:rPr>
              <a:t>How to </a:t>
            </a:r>
            <a:r>
              <a:rPr lang="en-US" sz="4400" b="1" u="sng" dirty="0" smtClean="0">
                <a:latin typeface="Calibri" pitchFamily="34" charset="0"/>
                <a:cs typeface="Cordia New" pitchFamily="34" charset="-34"/>
              </a:rPr>
              <a:t>prioritize</a:t>
            </a:r>
            <a:endParaRPr lang="th-TH" sz="4400" b="1" u="sng" dirty="0">
              <a:latin typeface="Calibri" pitchFamily="34" charset="0"/>
              <a:cs typeface="Cordia New" pitchFamily="34" charset="-34"/>
            </a:endParaRPr>
          </a:p>
        </p:txBody>
      </p:sp>
      <p:graphicFrame>
        <p:nvGraphicFramePr>
          <p:cNvPr id="10319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64542"/>
              </p:ext>
            </p:extLst>
          </p:nvPr>
        </p:nvGraphicFramePr>
        <p:xfrm>
          <a:off x="250825" y="1989138"/>
          <a:ext cx="8569325" cy="3992879"/>
        </p:xfrm>
        <a:graphic>
          <a:graphicData uri="http://schemas.openxmlformats.org/drawingml/2006/table">
            <a:tbl>
              <a:tblPr/>
              <a:tblGrid>
                <a:gridCol w="1225550"/>
                <a:gridCol w="917575"/>
                <a:gridCol w="1071563"/>
                <a:gridCol w="1106487"/>
                <a:gridCol w="1035050"/>
                <a:gridCol w="1125190"/>
                <a:gridCol w="1016348"/>
                <a:gridCol w="10715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EucrosiaUPC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EucrosiaUPC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EucrosiaUPC" pitchFamily="18" charset="-34"/>
                        </a:rPr>
                        <a:t>-score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Eucrosia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[Mag]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(2)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Sev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]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(2)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[Impact]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(2)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[Trend]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(3)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[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Comm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 Concern]</a:t>
                      </a: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(1)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Feas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]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(3)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Total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DM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Cancer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41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Hyper-tension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50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ngsana New" pitchFamily="18" charset="-34"/>
                        </a:rPr>
                        <a:t>……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วงรี 4"/>
          <p:cNvSpPr/>
          <p:nvPr/>
        </p:nvSpPr>
        <p:spPr>
          <a:xfrm>
            <a:off x="1331913" y="1916113"/>
            <a:ext cx="1008062" cy="57626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cxnSp>
        <p:nvCxnSpPr>
          <p:cNvPr id="7" name="ลูกศรเชื่อมต่อแบบตรง 6"/>
          <p:cNvCxnSpPr>
            <a:stCxn id="5" idx="0"/>
          </p:cNvCxnSpPr>
          <p:nvPr/>
        </p:nvCxnSpPr>
        <p:spPr>
          <a:xfrm flipH="1" flipV="1">
            <a:off x="1403350" y="1412875"/>
            <a:ext cx="431800" cy="5032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4" name="TextBox 7"/>
          <p:cNvSpPr txBox="1">
            <a:spLocks noChangeArrowheads="1"/>
          </p:cNvSpPr>
          <p:nvPr/>
        </p:nvSpPr>
        <p:spPr bwMode="auto">
          <a:xfrm>
            <a:off x="1043608" y="980728"/>
            <a:ext cx="1326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riteria</a:t>
            </a:r>
            <a:endParaRPr lang="th-TH" dirty="0"/>
          </a:p>
        </p:txBody>
      </p:sp>
      <p:sp>
        <p:nvSpPr>
          <p:cNvPr id="9" name="วงรี 8"/>
          <p:cNvSpPr/>
          <p:nvPr/>
        </p:nvSpPr>
        <p:spPr>
          <a:xfrm>
            <a:off x="2411760" y="2420888"/>
            <a:ext cx="1008062" cy="57626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flipV="1">
            <a:off x="4139952" y="1412778"/>
            <a:ext cx="76770" cy="15841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7" name="TextBox 11"/>
          <p:cNvSpPr txBox="1">
            <a:spLocks noChangeArrowheads="1"/>
          </p:cNvSpPr>
          <p:nvPr/>
        </p:nvSpPr>
        <p:spPr bwMode="auto">
          <a:xfrm>
            <a:off x="2483768" y="908720"/>
            <a:ext cx="12385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weight</a:t>
            </a:r>
            <a:endParaRPr lang="th-TH" dirty="0"/>
          </a:p>
        </p:txBody>
      </p:sp>
      <p:sp>
        <p:nvSpPr>
          <p:cNvPr id="11338" name="TextBox 12"/>
          <p:cNvSpPr txBox="1">
            <a:spLocks noChangeArrowheads="1"/>
          </p:cNvSpPr>
          <p:nvPr/>
        </p:nvSpPr>
        <p:spPr bwMode="auto">
          <a:xfrm>
            <a:off x="250825" y="5976959"/>
            <a:ext cx="40573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Score &amp; Weight </a:t>
            </a:r>
            <a:r>
              <a:rPr lang="en-US" dirty="0"/>
              <a:t>= 1,2,3,4,5</a:t>
            </a:r>
            <a:endParaRPr lang="th-TH" dirty="0"/>
          </a:p>
        </p:txBody>
      </p:sp>
      <p:sp>
        <p:nvSpPr>
          <p:cNvPr id="14" name="วงรี 13"/>
          <p:cNvSpPr/>
          <p:nvPr/>
        </p:nvSpPr>
        <p:spPr>
          <a:xfrm>
            <a:off x="7884368" y="4005064"/>
            <a:ext cx="790575" cy="574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cxnSp>
        <p:nvCxnSpPr>
          <p:cNvPr id="16" name="ลูกศรเชื่อมต่อแบบตรง 15"/>
          <p:cNvCxnSpPr>
            <a:stCxn id="14" idx="4"/>
          </p:cNvCxnSpPr>
          <p:nvPr/>
        </p:nvCxnSpPr>
        <p:spPr>
          <a:xfrm flipH="1">
            <a:off x="6731843" y="4579739"/>
            <a:ext cx="1547812" cy="14414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41" name="TextBox 16"/>
          <p:cNvSpPr txBox="1">
            <a:spLocks noChangeArrowheads="1"/>
          </p:cNvSpPr>
          <p:nvPr/>
        </p:nvSpPr>
        <p:spPr bwMode="auto">
          <a:xfrm>
            <a:off x="5682902" y="6021388"/>
            <a:ext cx="1478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Priority</a:t>
            </a:r>
            <a:endParaRPr lang="th-TH" b="1" dirty="0"/>
          </a:p>
        </p:txBody>
      </p:sp>
      <p:sp>
        <p:nvSpPr>
          <p:cNvPr id="15" name="วงรี 8"/>
          <p:cNvSpPr/>
          <p:nvPr/>
        </p:nvSpPr>
        <p:spPr>
          <a:xfrm>
            <a:off x="3419872" y="2996952"/>
            <a:ext cx="1008062" cy="57626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cxnSp>
        <p:nvCxnSpPr>
          <p:cNvPr id="17" name="ลูกศรเชื่อมต่อแบบตรง 10"/>
          <p:cNvCxnSpPr>
            <a:stCxn id="9" idx="0"/>
          </p:cNvCxnSpPr>
          <p:nvPr/>
        </p:nvCxnSpPr>
        <p:spPr>
          <a:xfrm flipV="1">
            <a:off x="2915791" y="1412726"/>
            <a:ext cx="5134" cy="10081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923928" y="836712"/>
            <a:ext cx="1084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score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92138" y="373063"/>
            <a:ext cx="72929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Rating </a:t>
            </a:r>
            <a:r>
              <a:rPr lang="en-US" b="1" dirty="0" smtClean="0"/>
              <a:t>scale</a:t>
            </a:r>
            <a:endParaRPr lang="en-US" b="1" dirty="0"/>
          </a:p>
          <a:p>
            <a:pPr algn="ctr"/>
            <a:r>
              <a:rPr lang="en-US" dirty="0"/>
              <a:t>High (5)                      </a:t>
            </a:r>
            <a:r>
              <a:rPr lang="en-US" dirty="0" smtClean="0"/>
              <a:t>Low</a:t>
            </a:r>
            <a:r>
              <a:rPr lang="en-US" dirty="0"/>
              <a:t>(1)</a:t>
            </a:r>
            <a:endParaRPr lang="th-TH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915816" y="1412776"/>
            <a:ext cx="32615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Weight </a:t>
            </a:r>
            <a:r>
              <a:rPr lang="en-US" b="1" dirty="0"/>
              <a:t>of </a:t>
            </a:r>
            <a:r>
              <a:rPr lang="en-US" b="1" dirty="0" smtClean="0"/>
              <a:t>variable</a:t>
            </a:r>
            <a:endParaRPr lang="en-US" b="1" dirty="0"/>
          </a:p>
          <a:p>
            <a:endParaRPr lang="th-TH" b="1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051720" y="2348880"/>
            <a:ext cx="612068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Size of problem                        </a:t>
            </a:r>
            <a:r>
              <a:rPr lang="en-US" b="1" dirty="0" smtClean="0"/>
              <a:t> 4</a:t>
            </a:r>
            <a:endParaRPr lang="en-US" b="1" dirty="0"/>
          </a:p>
          <a:p>
            <a:r>
              <a:rPr lang="en-US" b="1" dirty="0"/>
              <a:t>Severity of problem                </a:t>
            </a:r>
            <a:r>
              <a:rPr lang="en-US" b="1" dirty="0" smtClean="0"/>
              <a:t>  </a:t>
            </a:r>
            <a:r>
              <a:rPr lang="en-US" b="1" dirty="0"/>
              <a:t>3       </a:t>
            </a:r>
          </a:p>
          <a:p>
            <a:r>
              <a:rPr lang="en-US" b="1" dirty="0"/>
              <a:t>Feasibility or ease                   </a:t>
            </a:r>
            <a:r>
              <a:rPr lang="en-US" b="1" dirty="0" smtClean="0"/>
              <a:t>  </a:t>
            </a:r>
            <a:r>
              <a:rPr lang="en-US" b="1" dirty="0"/>
              <a:t>5</a:t>
            </a:r>
          </a:p>
          <a:p>
            <a:r>
              <a:rPr lang="en-US" b="1" dirty="0"/>
              <a:t>Community concern               </a:t>
            </a:r>
            <a:r>
              <a:rPr lang="en-US" b="1" dirty="0" smtClean="0"/>
              <a:t> </a:t>
            </a:r>
            <a:r>
              <a:rPr lang="en-US" b="1" dirty="0"/>
              <a:t>5</a:t>
            </a:r>
            <a:endParaRPr lang="th-TH" b="1" dirty="0"/>
          </a:p>
          <a:p>
            <a:r>
              <a:rPr lang="en-US" b="1" dirty="0"/>
              <a:t>Impact                                      </a:t>
            </a:r>
            <a:r>
              <a:rPr lang="en-US" b="1" dirty="0" smtClean="0"/>
              <a:t>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10" name="ลูกศรขวา 9"/>
          <p:cNvSpPr/>
          <p:nvPr/>
        </p:nvSpPr>
        <p:spPr>
          <a:xfrm>
            <a:off x="3779912" y="1052736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12" descr="http://www.the-than.com/gatoon3/mini/2/the-thanB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4509120"/>
            <a:ext cx="228601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91680" y="404664"/>
            <a:ext cx="68604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Score of </a:t>
            </a:r>
            <a:r>
              <a:rPr lang="en-US" b="1" dirty="0" smtClean="0"/>
              <a:t>problems</a:t>
            </a:r>
          </a:p>
          <a:p>
            <a:pPr algn="ctr"/>
            <a:endParaRPr lang="en-US" b="1" dirty="0"/>
          </a:p>
          <a:p>
            <a:r>
              <a:rPr lang="en-US" dirty="0"/>
              <a:t>Highest             5</a:t>
            </a:r>
          </a:p>
          <a:p>
            <a:r>
              <a:rPr lang="en-US" dirty="0"/>
              <a:t>High                  4</a:t>
            </a:r>
          </a:p>
          <a:p>
            <a:r>
              <a:rPr lang="en-US" dirty="0"/>
              <a:t>Medium             3</a:t>
            </a:r>
          </a:p>
          <a:p>
            <a:r>
              <a:rPr lang="en-US" dirty="0"/>
              <a:t>Low                   2    </a:t>
            </a:r>
          </a:p>
          <a:p>
            <a:r>
              <a:rPr lang="en-US" dirty="0"/>
              <a:t>Lowest              </a:t>
            </a:r>
            <a:r>
              <a:rPr lang="en-US" dirty="0" smtClean="0"/>
              <a:t>1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  <p:pic>
        <p:nvPicPr>
          <p:cNvPr id="3" name="Picture 6" descr="http://www.zabzaa.com/freeanimation/animation/ferris_wheel_spinning_md_wh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3789040"/>
            <a:ext cx="321471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88640"/>
            <a:ext cx="59671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Another Method!!</a:t>
            </a:r>
          </a:p>
          <a:p>
            <a:r>
              <a:rPr lang="en-US" b="1" dirty="0" smtClean="0"/>
              <a:t>Priority setting of health problems</a:t>
            </a:r>
            <a:endParaRPr lang="th-TH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484784"/>
            <a:ext cx="6748262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		P = f(M,I,V,C)</a:t>
            </a:r>
          </a:p>
          <a:p>
            <a:endParaRPr lang="en-US" b="1" dirty="0" smtClean="0"/>
          </a:p>
          <a:p>
            <a:r>
              <a:rPr lang="en-US" sz="2400" b="1" dirty="0" smtClean="0"/>
              <a:t>M = Magnitude of problem </a:t>
            </a:r>
          </a:p>
          <a:p>
            <a:r>
              <a:rPr lang="en-US" sz="2400" b="1" dirty="0" smtClean="0"/>
              <a:t>         </a:t>
            </a:r>
            <a:r>
              <a:rPr lang="en-US" sz="2400" dirty="0" smtClean="0"/>
              <a:t>(incidence, prevalence, morbidity)</a:t>
            </a:r>
          </a:p>
          <a:p>
            <a:r>
              <a:rPr lang="en-US" sz="2400" b="1" dirty="0" smtClean="0"/>
              <a:t>I   =  Importance or impact of problem</a:t>
            </a:r>
          </a:p>
          <a:p>
            <a:r>
              <a:rPr lang="en-US" sz="2400" b="1" dirty="0" smtClean="0"/>
              <a:t>         </a:t>
            </a:r>
            <a:r>
              <a:rPr lang="en-US" sz="2400" dirty="0"/>
              <a:t>(</a:t>
            </a:r>
            <a:r>
              <a:rPr lang="en-US" sz="2400" dirty="0" smtClean="0"/>
              <a:t>mortality, disability)</a:t>
            </a:r>
          </a:p>
          <a:p>
            <a:r>
              <a:rPr lang="en-US" sz="2400" b="1" dirty="0" smtClean="0"/>
              <a:t>V  =  Vulnerability of problem to attack</a:t>
            </a:r>
          </a:p>
          <a:p>
            <a:r>
              <a:rPr lang="en-US" sz="2400" b="1" dirty="0" smtClean="0"/>
              <a:t>         </a:t>
            </a:r>
            <a:r>
              <a:rPr lang="en-US" sz="2400" dirty="0" smtClean="0"/>
              <a:t> (treatability,  preventability)</a:t>
            </a:r>
          </a:p>
          <a:p>
            <a:r>
              <a:rPr lang="en-US" sz="2400" b="1" dirty="0" smtClean="0"/>
              <a:t>C   =  Cost or economic loss</a:t>
            </a:r>
          </a:p>
          <a:p>
            <a:r>
              <a:rPr lang="en-US" sz="2400" b="1" dirty="0" smtClean="0"/>
              <a:t>         </a:t>
            </a:r>
            <a:r>
              <a:rPr lang="en-US" sz="2400" dirty="0" smtClean="0"/>
              <a:t> (productivity loss, cost incurred  from illness,</a:t>
            </a:r>
          </a:p>
          <a:p>
            <a:r>
              <a:rPr lang="en-US" sz="2400" dirty="0" smtClean="0"/>
              <a:t>          resource and technology for problem solving)    </a:t>
            </a:r>
          </a:p>
          <a:p>
            <a:endParaRPr lang="th-TH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85860"/>
            <a:ext cx="703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M+I+V+C ( 5= </a:t>
            </a:r>
            <a:r>
              <a:rPr lang="en-US" dirty="0" err="1" smtClean="0"/>
              <a:t>maximun</a:t>
            </a:r>
            <a:r>
              <a:rPr lang="en-US" dirty="0" smtClean="0"/>
              <a:t>    /      1= minimum)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66888"/>
              </p:ext>
            </p:extLst>
          </p:nvPr>
        </p:nvGraphicFramePr>
        <p:xfrm>
          <a:off x="142844" y="2285992"/>
          <a:ext cx="850111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2"/>
                <a:gridCol w="1357322"/>
                <a:gridCol w="1571636"/>
                <a:gridCol w="1357322"/>
                <a:gridCol w="1500198"/>
                <a:gridCol w="1071568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Health problem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</a:t>
                      </a:r>
                    </a:p>
                    <a:p>
                      <a:pPr algn="ctr"/>
                      <a:r>
                        <a:rPr lang="en-US" sz="2000" dirty="0" smtClean="0"/>
                        <a:t>(Mag)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</a:t>
                      </a:r>
                    </a:p>
                    <a:p>
                      <a:pPr algn="l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Importan</a:t>
                      </a:r>
                      <a:r>
                        <a:rPr lang="en-US" sz="2000" dirty="0" smtClean="0"/>
                        <a:t>./Impact)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Vulner</a:t>
                      </a:r>
                      <a:r>
                        <a:rPr lang="en-US" sz="2000" dirty="0" smtClean="0"/>
                        <a:t>-ability)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</a:p>
                    <a:p>
                      <a:pPr algn="ctr"/>
                      <a:r>
                        <a:rPr lang="en-US" sz="2000" dirty="0" smtClean="0"/>
                        <a:t>(Cost)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sz="2000" dirty="0" smtClean="0"/>
                        <a:t>iarrhea</a:t>
                      </a:r>
                    </a:p>
                    <a:p>
                      <a:r>
                        <a:rPr lang="en-US" sz="2000" dirty="0" smtClean="0"/>
                        <a:t>Malnutrition</a:t>
                      </a:r>
                    </a:p>
                    <a:p>
                      <a:r>
                        <a:rPr lang="en-US" sz="2000" dirty="0" smtClean="0"/>
                        <a:t>Anemia </a:t>
                      </a:r>
                    </a:p>
                    <a:p>
                      <a:r>
                        <a:rPr lang="en-US" sz="2000" dirty="0" smtClean="0"/>
                        <a:t>Iodine deficiency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5</a:t>
                      </a:r>
                    </a:p>
                    <a:p>
                      <a:pPr algn="ctr"/>
                      <a:r>
                        <a:rPr lang="en-US" sz="2400" dirty="0" smtClean="0"/>
                        <a:t> 3</a:t>
                      </a:r>
                    </a:p>
                    <a:p>
                      <a:pPr algn="ctr"/>
                      <a:r>
                        <a:rPr lang="en-US" sz="2400" dirty="0" smtClean="0"/>
                        <a:t>2</a:t>
                      </a:r>
                    </a:p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2</a:t>
                      </a:r>
                    </a:p>
                    <a:p>
                      <a:pPr algn="ctr"/>
                      <a:r>
                        <a:rPr lang="en-US" sz="2400" dirty="0" smtClean="0"/>
                        <a:t> 4</a:t>
                      </a:r>
                    </a:p>
                    <a:p>
                      <a:pPr algn="ctr"/>
                      <a:r>
                        <a:rPr lang="en-US" sz="2400" dirty="0" smtClean="0"/>
                        <a:t>3</a:t>
                      </a:r>
                    </a:p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th-TH" sz="2400" dirty="0" smtClean="0"/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4</a:t>
                      </a:r>
                    </a:p>
                    <a:p>
                      <a:pPr algn="ctr"/>
                      <a:r>
                        <a:rPr lang="en-US" sz="2400" dirty="0" smtClean="0"/>
                        <a:t> 4</a:t>
                      </a:r>
                    </a:p>
                    <a:p>
                      <a:pPr algn="ctr"/>
                      <a:r>
                        <a:rPr lang="en-US" sz="2400" dirty="0" smtClean="0"/>
                        <a:t>3</a:t>
                      </a:r>
                    </a:p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th-TH" sz="2400" dirty="0" smtClean="0"/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3</a:t>
                      </a:r>
                    </a:p>
                    <a:p>
                      <a:pPr algn="ctr"/>
                      <a:r>
                        <a:rPr lang="en-US" sz="2400" dirty="0" smtClean="0"/>
                        <a:t>4</a:t>
                      </a:r>
                    </a:p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th-TH" sz="2400" dirty="0" smtClean="0"/>
                    </a:p>
                    <a:p>
                      <a:r>
                        <a:rPr lang="en-US" sz="2400" dirty="0" smtClean="0"/>
                        <a:t>     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</a:p>
                    <a:p>
                      <a:pPr algn="ctr"/>
                      <a:r>
                        <a:rPr lang="en-US" sz="2400" dirty="0" smtClean="0"/>
                        <a:t>15</a:t>
                      </a:r>
                    </a:p>
                    <a:p>
                      <a:pPr algn="ctr"/>
                      <a:r>
                        <a:rPr lang="en-US" sz="2400" dirty="0" smtClean="0"/>
                        <a:t>11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th-TH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500042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Example 1</a:t>
            </a:r>
            <a:endParaRPr lang="th-TH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M+I+V+C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142844" y="2214554"/>
          <a:ext cx="850111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2"/>
                <a:gridCol w="1357322"/>
                <a:gridCol w="1571636"/>
                <a:gridCol w="1357322"/>
                <a:gridCol w="1500198"/>
                <a:gridCol w="1071568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Health problem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</a:t>
                      </a:r>
                    </a:p>
                    <a:p>
                      <a:pPr algn="l"/>
                      <a:r>
                        <a:rPr lang="en-US" sz="1800" dirty="0" smtClean="0"/>
                        <a:t>(Weight 20)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(Weight 30)</a:t>
                      </a:r>
                      <a:endParaRPr lang="th-TH" sz="1800" dirty="0" smtClean="0"/>
                    </a:p>
                    <a:p>
                      <a:pPr algn="l"/>
                      <a:endParaRPr lang="en-US" sz="2000" dirty="0" smtClean="0"/>
                    </a:p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(Weight 30)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(Weight 20)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</a:t>
                      </a:r>
                      <a:r>
                        <a:rPr lang="en-US" sz="2000" dirty="0" smtClean="0"/>
                        <a:t>iarrhea</a:t>
                      </a:r>
                    </a:p>
                    <a:p>
                      <a:r>
                        <a:rPr lang="en-US" sz="2000" dirty="0" smtClean="0"/>
                        <a:t>Malnutrition</a:t>
                      </a:r>
                    </a:p>
                    <a:p>
                      <a:r>
                        <a:rPr lang="en-US" sz="2000" dirty="0" smtClean="0"/>
                        <a:t>Anemia </a:t>
                      </a:r>
                    </a:p>
                    <a:p>
                      <a:r>
                        <a:rPr lang="en-US" sz="2000" dirty="0" smtClean="0"/>
                        <a:t>Iodine deficiency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2400" dirty="0" smtClean="0"/>
                        <a:t>4x20</a:t>
                      </a:r>
                    </a:p>
                    <a:p>
                      <a:pPr algn="ctr"/>
                      <a:r>
                        <a:rPr lang="en-US" sz="2400" dirty="0" smtClean="0"/>
                        <a:t> 3x20</a:t>
                      </a:r>
                    </a:p>
                    <a:p>
                      <a:pPr algn="ctr"/>
                      <a:r>
                        <a:rPr lang="en-US" sz="2400" dirty="0" smtClean="0"/>
                        <a:t>3x20</a:t>
                      </a:r>
                    </a:p>
                    <a:p>
                      <a:pPr algn="ctr"/>
                      <a:r>
                        <a:rPr lang="en-US" sz="2400" dirty="0" smtClean="0"/>
                        <a:t>4x20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3x30</a:t>
                      </a:r>
                    </a:p>
                    <a:p>
                      <a:pPr algn="ctr"/>
                      <a:r>
                        <a:rPr lang="en-US" sz="2400" dirty="0" smtClean="0"/>
                        <a:t> 2x30</a:t>
                      </a:r>
                    </a:p>
                    <a:p>
                      <a:pPr algn="ctr"/>
                      <a:r>
                        <a:rPr lang="en-US" sz="2400" dirty="0" smtClean="0"/>
                        <a:t>3x30</a:t>
                      </a:r>
                    </a:p>
                    <a:p>
                      <a:pPr algn="ctr"/>
                      <a:r>
                        <a:rPr lang="en-US" sz="2400" dirty="0" smtClean="0"/>
                        <a:t>4x30</a:t>
                      </a:r>
                      <a:endParaRPr lang="th-TH" sz="2400" dirty="0" smtClean="0"/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3x30</a:t>
                      </a:r>
                    </a:p>
                    <a:p>
                      <a:pPr algn="ctr"/>
                      <a:r>
                        <a:rPr lang="en-US" sz="2400" dirty="0" smtClean="0"/>
                        <a:t> 3x20</a:t>
                      </a:r>
                    </a:p>
                    <a:p>
                      <a:pPr algn="ctr"/>
                      <a:r>
                        <a:rPr lang="en-US" sz="2400" dirty="0" smtClean="0"/>
                        <a:t>2x20</a:t>
                      </a:r>
                    </a:p>
                    <a:p>
                      <a:pPr algn="ctr"/>
                      <a:r>
                        <a:rPr lang="en-US" sz="2400" dirty="0" smtClean="0"/>
                        <a:t>3x20</a:t>
                      </a:r>
                      <a:endParaRPr lang="th-TH" sz="2400" dirty="0" smtClean="0"/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3x20</a:t>
                      </a:r>
                    </a:p>
                    <a:p>
                      <a:pPr algn="ctr"/>
                      <a:r>
                        <a:rPr lang="en-US" sz="2400" dirty="0" smtClean="0"/>
                        <a:t> 3x20</a:t>
                      </a:r>
                    </a:p>
                    <a:p>
                      <a:pPr algn="ctr"/>
                      <a:r>
                        <a:rPr lang="en-US" sz="2400" dirty="0" smtClean="0"/>
                        <a:t>3x20</a:t>
                      </a:r>
                    </a:p>
                    <a:p>
                      <a:pPr algn="ctr"/>
                      <a:r>
                        <a:rPr lang="en-US" sz="2400" dirty="0" smtClean="0"/>
                        <a:t>4x20</a:t>
                      </a:r>
                      <a:endParaRPr lang="th-TH" sz="2400" dirty="0" smtClean="0"/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320</a:t>
                      </a:r>
                    </a:p>
                    <a:p>
                      <a:pPr algn="ctr"/>
                      <a:r>
                        <a:rPr lang="en-US" sz="2400" dirty="0" smtClean="0"/>
                        <a:t>240</a:t>
                      </a:r>
                    </a:p>
                    <a:p>
                      <a:pPr algn="ctr"/>
                      <a:r>
                        <a:rPr lang="en-US" sz="2400" dirty="0" smtClean="0"/>
                        <a:t>250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340</a:t>
                      </a:r>
                      <a:endParaRPr lang="th-TH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500042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Example 2</a:t>
            </a:r>
            <a:endParaRPr lang="th-TH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2845296"/>
          </a:xfrm>
        </p:spPr>
        <p:txBody>
          <a:bodyPr/>
          <a:lstStyle/>
          <a:p>
            <a:r>
              <a:rPr lang="en-US" sz="3000" dirty="0" smtClean="0"/>
              <a:t>Understand the importance of priority setting</a:t>
            </a:r>
          </a:p>
          <a:p>
            <a:r>
              <a:rPr lang="en-US" sz="3000" dirty="0" smtClean="0"/>
              <a:t>Understand the process of priority setting</a:t>
            </a:r>
          </a:p>
          <a:p>
            <a:r>
              <a:rPr lang="en-US" sz="3000" dirty="0" smtClean="0"/>
              <a:t>Practice priority setting to increase understanding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4143372" y="2714620"/>
            <a:ext cx="1295400" cy="12858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Setting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priorities</a:t>
            </a:r>
            <a:r>
              <a:rPr lang="en-US" sz="1200" dirty="0">
                <a:latin typeface="Angsana New" pitchFamily="18" charset="-34"/>
              </a:rPr>
              <a:t> 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4232275" y="233363"/>
            <a:ext cx="1152525" cy="1152525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1.Data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Comparison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(state and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catchment</a:t>
            </a:r>
            <a:r>
              <a:rPr lang="en-US" sz="1200" b="1" dirty="0">
                <a:latin typeface="Angsana New" pitchFamily="18" charset="-34"/>
              </a:rPr>
              <a:t>)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529263" y="522288"/>
            <a:ext cx="1223962" cy="11303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2. Moving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Upstream to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Target social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Determinants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of Health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6681788" y="1258888"/>
            <a:ext cx="1150937" cy="10636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endParaRPr lang="en-US" sz="1200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3. Identifying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The scale of 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Problem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(# of people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affected</a:t>
            </a:r>
            <a:r>
              <a:rPr lang="en-US" sz="1200" b="1" dirty="0">
                <a:latin typeface="Angsana New" pitchFamily="18" charset="-34"/>
              </a:rPr>
              <a:t>) 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7329488" y="2393950"/>
            <a:ext cx="1152525" cy="115252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4. Impact of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Problem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(morbidity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And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mortality</a:t>
            </a:r>
            <a:r>
              <a:rPr lang="en-US" sz="1200" b="1" dirty="0">
                <a:latin typeface="Angsana New" pitchFamily="18" charset="-34"/>
              </a:rPr>
              <a:t>) 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                   </a:t>
            </a:r>
            <a:endParaRPr lang="th-TH" sz="1200" b="1" dirty="0">
              <a:latin typeface="Angsana New" pitchFamily="18" charset="-34"/>
            </a:endParaRPr>
          </a:p>
        </p:txBody>
      </p:sp>
      <p:sp>
        <p:nvSpPr>
          <p:cNvPr id="8" name="Oval 15"/>
          <p:cNvSpPr>
            <a:spLocks noChangeArrowheads="1"/>
          </p:cNvSpPr>
          <p:nvPr/>
        </p:nvSpPr>
        <p:spPr bwMode="auto">
          <a:xfrm>
            <a:off x="7329488" y="3689350"/>
            <a:ext cx="1079500" cy="10795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dirty="0">
                <a:latin typeface="Angsana New" pitchFamily="18" charset="-34"/>
              </a:rPr>
              <a:t>5. </a:t>
            </a:r>
            <a:r>
              <a:rPr lang="en-US" sz="1200" b="1" dirty="0">
                <a:latin typeface="Angsana New" pitchFamily="18" charset="-34"/>
              </a:rPr>
              <a:t>Aligned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With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governments’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Priorities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And Targets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6786578" y="4714884"/>
            <a:ext cx="1079500" cy="10795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endParaRPr lang="en-US" sz="1200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6. Maintaining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Progress with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Existing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Community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Health </a:t>
            </a:r>
            <a:r>
              <a:rPr lang="en-US" sz="1200" b="1" dirty="0" smtClean="0">
                <a:latin typeface="Angsana New" pitchFamily="18" charset="-34"/>
              </a:rPr>
              <a:t>Plan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Initiatives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5600700" y="5346700"/>
            <a:ext cx="1152525" cy="10795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7. Resources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Available to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Address the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problem 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11" name="Oval 23"/>
          <p:cNvSpPr>
            <a:spLocks noChangeArrowheads="1"/>
          </p:cNvSpPr>
          <p:nvPr/>
        </p:nvSpPr>
        <p:spPr bwMode="auto">
          <a:xfrm>
            <a:off x="2865438" y="665163"/>
            <a:ext cx="1223962" cy="12239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endParaRPr lang="en-US" sz="1200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13. </a:t>
            </a:r>
            <a:r>
              <a:rPr lang="en-US" sz="1200" b="1" dirty="0" smtClean="0">
                <a:latin typeface="Angsana New" pitchFamily="18" charset="-34"/>
              </a:rPr>
              <a:t>Strength </a:t>
            </a:r>
            <a:r>
              <a:rPr lang="en-US" sz="1200" b="1" dirty="0">
                <a:latin typeface="Angsana New" pitchFamily="18" charset="-34"/>
              </a:rPr>
              <a:t>of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Evidence </a:t>
            </a:r>
            <a:r>
              <a:rPr lang="en-US" sz="1200" b="1" dirty="0" smtClean="0">
                <a:latin typeface="Angsana New" pitchFamily="18" charset="-34"/>
              </a:rPr>
              <a:t>Base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(Degree </a:t>
            </a:r>
            <a:r>
              <a:rPr lang="en-US" sz="1200" b="1" dirty="0">
                <a:latin typeface="Angsana New" pitchFamily="18" charset="-34"/>
              </a:rPr>
              <a:t>of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certainty </a:t>
            </a:r>
            <a:r>
              <a:rPr lang="en-US" sz="1200" b="1" dirty="0">
                <a:latin typeface="Angsana New" pitchFamily="18" charset="-34"/>
              </a:rPr>
              <a:t>to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Produce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improvements</a:t>
            </a:r>
            <a:r>
              <a:rPr lang="en-US" sz="1200" b="1" dirty="0">
                <a:latin typeface="Angsana New" pitchFamily="18" charset="-34"/>
              </a:rPr>
              <a:t>)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2000250" y="1746250"/>
            <a:ext cx="1152525" cy="12239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endParaRPr lang="en-US" sz="1200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12. Potential to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Produce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Improvement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(immediate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and </a:t>
            </a:r>
            <a:r>
              <a:rPr lang="en-US" sz="1200" b="1" dirty="0">
                <a:latin typeface="Angsana New" pitchFamily="18" charset="-34"/>
              </a:rPr>
              <a:t>sustained</a:t>
            </a:r>
            <a:r>
              <a:rPr lang="en-US" sz="1200" dirty="0">
                <a:latin typeface="Angsana New" pitchFamily="18" charset="-34"/>
              </a:rPr>
              <a:t>) 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1712913" y="3041650"/>
            <a:ext cx="1222375" cy="128587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11. Leveraging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Off Other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Concurrent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Initiatives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                   </a:t>
            </a:r>
            <a:endParaRPr lang="th-TH" sz="1200" b="1" dirty="0">
              <a:latin typeface="Angsana New" pitchFamily="18" charset="-34"/>
            </a:endParaRP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2000250" y="4410075"/>
            <a:ext cx="1150938" cy="120332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10. Financial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Cost of </a:t>
            </a:r>
            <a:r>
              <a:rPr lang="en-US" sz="1200" b="1" dirty="0" smtClean="0">
                <a:latin typeface="Angsana New" pitchFamily="18" charset="-34"/>
              </a:rPr>
              <a:t>Not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Addressing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Problem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2987824" y="5229200"/>
            <a:ext cx="1150937" cy="122396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 sz="1200" b="1" dirty="0">
                <a:latin typeface="Angsana New" pitchFamily="18" charset="-34"/>
              </a:rPr>
              <a:t>9. Consumer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Voice and 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Community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Action 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4305300" y="5418138"/>
            <a:ext cx="1152525" cy="1222375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endParaRPr lang="en-US" sz="1200" dirty="0">
              <a:latin typeface="Angsana New" pitchFamily="18" charset="-34"/>
            </a:endParaRPr>
          </a:p>
          <a:p>
            <a:pPr marL="533400" indent="-533400"/>
            <a:endParaRPr lang="en-US" sz="1200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8. </a:t>
            </a:r>
            <a:r>
              <a:rPr lang="en-US" sz="1200" b="1" dirty="0" err="1">
                <a:latin typeface="Angsana New" pitchFamily="18" charset="-34"/>
              </a:rPr>
              <a:t>Considening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The values of </a:t>
            </a: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All </a:t>
            </a:r>
            <a:r>
              <a:rPr lang="en-US" sz="1200" b="1" dirty="0" smtClean="0">
                <a:latin typeface="Angsana New" pitchFamily="18" charset="-34"/>
              </a:rPr>
              <a:t>Members</a:t>
            </a:r>
            <a:endParaRPr lang="en-US" sz="1200" b="1" dirty="0">
              <a:latin typeface="Angsana New" pitchFamily="18" charset="-34"/>
            </a:endParaRPr>
          </a:p>
          <a:p>
            <a:pPr marL="533400" indent="-533400"/>
            <a:r>
              <a:rPr lang="en-US" sz="1200" b="1" dirty="0">
                <a:latin typeface="Angsana New" pitchFamily="18" charset="-34"/>
              </a:rPr>
              <a:t>(ensuring basic</a:t>
            </a:r>
          </a:p>
          <a:p>
            <a:pPr marL="533400" indent="-533400"/>
            <a:r>
              <a:rPr lang="en-US" sz="1200" b="1" dirty="0" smtClean="0">
                <a:latin typeface="Angsana New" pitchFamily="18" charset="-34"/>
              </a:rPr>
              <a:t>needs </a:t>
            </a:r>
            <a:r>
              <a:rPr lang="en-US" sz="1200" b="1" dirty="0">
                <a:latin typeface="Angsana New" pitchFamily="18" charset="-34"/>
              </a:rPr>
              <a:t>met)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</a:t>
            </a:r>
          </a:p>
          <a:p>
            <a:pPr marL="533400" indent="-533400"/>
            <a:r>
              <a:rPr lang="en-US" sz="1200" dirty="0">
                <a:latin typeface="Angsana New" pitchFamily="18" charset="-34"/>
              </a:rPr>
              <a:t>                   </a:t>
            </a:r>
            <a:endParaRPr lang="th-TH" sz="1200" dirty="0">
              <a:latin typeface="Angsana New" pitchFamily="18" charset="-34"/>
            </a:endParaRPr>
          </a:p>
        </p:txBody>
      </p:sp>
      <p:cxnSp>
        <p:nvCxnSpPr>
          <p:cNvPr id="23" name="ตัวเชื่อมต่อตรง 22"/>
          <p:cNvCxnSpPr>
            <a:stCxn id="3" idx="3"/>
          </p:cNvCxnSpPr>
          <p:nvPr/>
        </p:nvCxnSpPr>
        <p:spPr>
          <a:xfrm rot="5400000">
            <a:off x="3251091" y="3632895"/>
            <a:ext cx="902701" cy="1261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>
            <a:endCxn id="15" idx="7"/>
          </p:cNvCxnSpPr>
          <p:nvPr/>
        </p:nvCxnSpPr>
        <p:spPr>
          <a:xfrm rot="5400000">
            <a:off x="3534653" y="4463024"/>
            <a:ext cx="1380979" cy="50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>
            <a:stCxn id="3" idx="4"/>
            <a:endCxn id="16" idx="0"/>
          </p:cNvCxnSpPr>
          <p:nvPr/>
        </p:nvCxnSpPr>
        <p:spPr>
          <a:xfrm rot="16200000" flipH="1">
            <a:off x="4127496" y="4664070"/>
            <a:ext cx="1417643" cy="90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rot="16200000" flipH="1">
            <a:off x="4786314" y="4286256"/>
            <a:ext cx="150019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>
            <a:endCxn id="9" idx="1"/>
          </p:cNvCxnSpPr>
          <p:nvPr/>
        </p:nvCxnSpPr>
        <p:spPr>
          <a:xfrm>
            <a:off x="5391171" y="3659198"/>
            <a:ext cx="1553496" cy="12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stCxn id="3" idx="6"/>
            <a:endCxn id="8" idx="2"/>
          </p:cNvCxnSpPr>
          <p:nvPr/>
        </p:nvCxnSpPr>
        <p:spPr>
          <a:xfrm>
            <a:off x="5438772" y="3357558"/>
            <a:ext cx="1890716" cy="87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5429256" y="314324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 rot="5400000" flipH="1" flipV="1">
            <a:off x="5790364" y="1782008"/>
            <a:ext cx="736183" cy="160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>
            <a:stCxn id="4" idx="4"/>
            <a:endCxn id="3" idx="0"/>
          </p:cNvCxnSpPr>
          <p:nvPr/>
        </p:nvCxnSpPr>
        <p:spPr>
          <a:xfrm rot="5400000">
            <a:off x="4135439" y="2041521"/>
            <a:ext cx="1328732" cy="1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 rot="5400000">
            <a:off x="4890221" y="1824895"/>
            <a:ext cx="1214446" cy="70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3071802" y="2643182"/>
            <a:ext cx="114300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 rot="16200000" flipH="1">
            <a:off x="3643306" y="1928802"/>
            <a:ext cx="10001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ตัวเชื่อมต่อตรง 51"/>
          <p:cNvCxnSpPr>
            <a:stCxn id="13" idx="6"/>
          </p:cNvCxnSpPr>
          <p:nvPr/>
        </p:nvCxnSpPr>
        <p:spPr>
          <a:xfrm flipV="1">
            <a:off x="2935288" y="3500438"/>
            <a:ext cx="1208084" cy="18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214282" y="6000768"/>
            <a:ext cx="2520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latin typeface="Angsana New" pitchFamily="18" charset="-34"/>
              </a:rPr>
              <a:t>Figure 1 : A model for priority –setting in primary health care.</a:t>
            </a:r>
            <a:endParaRPr lang="th-TH" sz="1200" b="1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73304" y="476672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1.Data  Comparison (state and Catchment)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	--using epidemiological data to identify priority health needs (i.e. statistics, hospital admission data, measures/indicator)indicators of socio-economic disadvantage.</a:t>
            </a:r>
          </a:p>
          <a:p>
            <a:pPr marL="533400" indent="-533400"/>
            <a:endParaRPr lang="en-US" sz="2000" b="1" dirty="0" smtClean="0">
              <a:latin typeface="Angsana New" pitchFamily="18" charset="-34"/>
            </a:endParaRPr>
          </a:p>
          <a:p>
            <a:pPr marL="533400" indent="-533400"/>
            <a:r>
              <a:rPr lang="en-US" sz="2000" dirty="0" smtClean="0">
                <a:latin typeface="Angsana New" pitchFamily="18" charset="-34"/>
              </a:rPr>
              <a:t> </a:t>
            </a:r>
            <a:endParaRPr lang="th-TH" sz="20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99592" y="2420888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2. Moving  Upstream to Target Social  Determinants  of Health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	--Priority setting should be oriented towards the upstream SDH</a:t>
            </a:r>
          </a:p>
          <a:p>
            <a:pPr marL="533400" indent="-533400"/>
            <a:r>
              <a:rPr lang="en-US" sz="2000" b="1" dirty="0">
                <a:latin typeface="Angsana New" pitchFamily="18" charset="-34"/>
              </a:rPr>
              <a:t>	</a:t>
            </a:r>
            <a:r>
              <a:rPr lang="en-US" sz="2000" b="1" dirty="0" smtClean="0">
                <a:latin typeface="Angsana New" pitchFamily="18" charset="-34"/>
              </a:rPr>
              <a:t>--(i.e. employment, housing, education and transport.</a:t>
            </a:r>
            <a:r>
              <a:rPr lang="en-US" sz="2000" dirty="0">
                <a:latin typeface="Angsana New" pitchFamily="18" charset="-34"/>
              </a:rPr>
              <a:t>)</a:t>
            </a:r>
            <a:r>
              <a:rPr lang="en-US" sz="2000" dirty="0" smtClean="0">
                <a:latin typeface="Angsana New" pitchFamily="18" charset="-34"/>
              </a:rPr>
              <a:t>             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19324" y="4365104"/>
            <a:ext cx="8100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3. Identifying 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t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he scale of  Problem   (number of people affected)</a:t>
            </a:r>
          </a:p>
          <a:p>
            <a:pPr marL="533400" indent="-533400"/>
            <a:r>
              <a:rPr lang="en-US" sz="2000" b="1" dirty="0">
                <a:latin typeface="Angsana New" pitchFamily="18" charset="-34"/>
              </a:rPr>
              <a:t>S</a:t>
            </a:r>
            <a:r>
              <a:rPr lang="en-US" sz="2000" b="1" dirty="0" smtClean="0">
                <a:latin typeface="Angsana New" pitchFamily="18" charset="-34"/>
              </a:rPr>
              <a:t>cale of  a particular health problems refers to the # of people in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 a given catchment who directly and indirectly affected by it.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 </a:t>
            </a:r>
            <a:endParaRPr lang="th-TH" sz="2000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30" y="404664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4. Impact of  Problem  (morbidity and mortality)</a:t>
            </a:r>
          </a:p>
          <a:p>
            <a:pPr marL="533400" indent="-533400"/>
            <a:r>
              <a:rPr lang="en-US" sz="2000" b="1" dirty="0">
                <a:latin typeface="Angsana New" pitchFamily="18" charset="-34"/>
              </a:rPr>
              <a:t> </a:t>
            </a:r>
            <a:r>
              <a:rPr lang="en-US" sz="2000" b="1" dirty="0" smtClean="0">
                <a:latin typeface="Angsana New" pitchFamily="18" charset="-34"/>
              </a:rPr>
              <a:t>   -Impact or consequences of a health problem</a:t>
            </a:r>
          </a:p>
          <a:p>
            <a:pPr marL="533400" indent="-533400"/>
            <a:r>
              <a:rPr lang="en-US" sz="2000" b="1" dirty="0">
                <a:latin typeface="Angsana New" pitchFamily="18" charset="-34"/>
              </a:rPr>
              <a:t> </a:t>
            </a:r>
            <a:r>
              <a:rPr lang="en-US" sz="2000" b="1" dirty="0" smtClean="0">
                <a:latin typeface="Angsana New" pitchFamily="18" charset="-34"/>
              </a:rPr>
              <a:t>   -(i.e. social, economic, environmental impact)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 </a:t>
            </a:r>
            <a:endParaRPr lang="en-US" sz="2000" b="1" dirty="0">
              <a:latin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1772816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dirty="0" smtClean="0">
                <a:solidFill>
                  <a:srgbClr val="9900FF"/>
                </a:solidFill>
                <a:latin typeface="Angsana New" pitchFamily="18" charset="-34"/>
              </a:rPr>
              <a:t>5. 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Aligned With  Governments’  Priorities  and Targets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  --Setting local catchment health priority that aligns with the policy priorities &amp; goals</a:t>
            </a:r>
            <a:endParaRPr lang="th-TH" sz="20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2721" y="2996952"/>
            <a:ext cx="8786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	6. Maintaining  Progress with  Existing Community Health Plan  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I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nitiatives 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		--plans for community health maintain their focus beyond </a:t>
            </a:r>
          </a:p>
          <a:p>
            <a:pPr marL="533400" indent="-533400"/>
            <a:r>
              <a:rPr lang="en-US" sz="2000" b="1" dirty="0">
                <a:latin typeface="Angsana New" pitchFamily="18" charset="-34"/>
              </a:rPr>
              <a:t> </a:t>
            </a:r>
            <a:r>
              <a:rPr lang="en-US" sz="2000" b="1" dirty="0" smtClean="0">
                <a:latin typeface="Angsana New" pitchFamily="18" charset="-34"/>
              </a:rPr>
              <a:t>             annual and triennials cycles.</a:t>
            </a:r>
            <a:endParaRPr lang="en-US" sz="2000" b="1" dirty="0"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71600" y="4581128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7. Resources Available to  Address the problem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     --Some health issues require substantial financial outlays and resources </a:t>
            </a:r>
            <a:endParaRPr lang="th-TH" sz="2000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971600" y="404664"/>
            <a:ext cx="81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endParaRPr lang="en-US" sz="2000" dirty="0" smtClean="0">
              <a:solidFill>
                <a:srgbClr val="9900FF"/>
              </a:solidFill>
              <a:latin typeface="Angsana New" pitchFamily="18" charset="-34"/>
            </a:endParaRPr>
          </a:p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8. Considering values of all members  (ensuring basic needs met)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	--the set of values held by agencies and community members</a:t>
            </a:r>
            <a:r>
              <a:rPr lang="en-US" sz="2000" b="1" dirty="0">
                <a:latin typeface="Angsana New" pitchFamily="18" charset="-34"/>
              </a:rPr>
              <a:t> </a:t>
            </a:r>
            <a:r>
              <a:rPr lang="en-US" sz="2000" b="1" dirty="0" smtClean="0">
                <a:latin typeface="Angsana New" pitchFamily="18" charset="-34"/>
              </a:rPr>
              <a:t>(although rarely articulated) deeply underpins many of the debates about priorities.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     </a:t>
            </a:r>
            <a:endParaRPr lang="en-US" sz="2000" b="1" dirty="0">
              <a:solidFill>
                <a:srgbClr val="9900FF"/>
              </a:solidFill>
              <a:latin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43038" y="2476366"/>
            <a:ext cx="79214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9. Consumer  Voice and  Community  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A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ction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      --Consumers  and stakeholders are the actual, intended recipients of a health program. </a:t>
            </a:r>
          </a:p>
          <a:p>
            <a:pPr marL="533400" indent="-533400"/>
            <a:r>
              <a:rPr lang="en-US" sz="2000" b="1" dirty="0">
                <a:latin typeface="Angsana New" pitchFamily="18" charset="-34"/>
              </a:rPr>
              <a:t> </a:t>
            </a:r>
            <a:r>
              <a:rPr lang="en-US" sz="2000" b="1" dirty="0" smtClean="0">
                <a:latin typeface="Angsana New" pitchFamily="18" charset="-34"/>
              </a:rPr>
              <a:t>      --Finding ways to include consumer/stakeholder voice</a:t>
            </a:r>
            <a:endParaRPr lang="th-TH" sz="20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14476" y="4262316"/>
            <a:ext cx="79220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10. Financial  Cost of Not 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A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ddressing  a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Problem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	--Priority setting is concern with achieving positive outcomes as well as reduced the cost of negative outcome, and reckoning  the opportunity cost (the cost of not taking action to address a particular health issue)</a:t>
            </a:r>
            <a:endParaRPr lang="en-US" sz="2000" b="1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115616" y="620688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11. Leveraging  Off 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O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ther Concurrent Initiatives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At any one time, a range of local, regional, state, national and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global health initiatives may target specific health priorities.</a:t>
            </a:r>
            <a:endParaRPr lang="en-US" sz="2000" b="1" dirty="0">
              <a:latin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43608" y="1988840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12. Potential to Produce Improvement (Immediate </a:t>
            </a:r>
            <a:r>
              <a:rPr lang="en-US" sz="2000" b="1" dirty="0">
                <a:solidFill>
                  <a:srgbClr val="9900FF"/>
                </a:solidFill>
                <a:latin typeface="Angsana New" pitchFamily="18" charset="-34"/>
              </a:rPr>
              <a:t>a</a:t>
            </a:r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nd Sustained</a:t>
            </a:r>
            <a:r>
              <a:rPr lang="en-US" sz="2000" dirty="0" smtClean="0">
                <a:solidFill>
                  <a:srgbClr val="9900FF"/>
                </a:solidFill>
                <a:latin typeface="Angsana New" pitchFamily="18" charset="-34"/>
              </a:rPr>
              <a:t>)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Health planning requires that the potential improvement of a new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program can be maintained particularly in the long term. </a:t>
            </a:r>
          </a:p>
          <a:p>
            <a:pPr marL="533400" indent="-533400"/>
            <a:r>
              <a:rPr lang="en-US" sz="2000" dirty="0" smtClean="0">
                <a:latin typeface="Angsana New" pitchFamily="18" charset="-34"/>
              </a:rPr>
              <a:t>                   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99592" y="371703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000" b="1" dirty="0" smtClean="0">
                <a:solidFill>
                  <a:srgbClr val="9900FF"/>
                </a:solidFill>
                <a:latin typeface="Angsana New" pitchFamily="18" charset="-34"/>
              </a:rPr>
              <a:t>13. Strength of  Evidence base  (Degree of Certainty to Produce Improvements)</a:t>
            </a:r>
          </a:p>
          <a:p>
            <a:pPr marL="533400" indent="-533400"/>
            <a:r>
              <a:rPr lang="en-US" sz="2000" b="1" dirty="0" smtClean="0">
                <a:latin typeface="Angsana New" pitchFamily="18" charset="-34"/>
              </a:rPr>
              <a:t>   </a:t>
            </a:r>
            <a:endParaRPr lang="en-US" sz="2000" b="1" dirty="0">
              <a:latin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500702"/>
            <a:ext cx="1928826" cy="833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835696" y="764704"/>
            <a:ext cx="6298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6: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Resource </a:t>
            </a:r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llocation  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43174" y="642918"/>
            <a:ext cx="31149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7: implementing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03648" y="764704"/>
            <a:ext cx="71610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8: Monitoring &amp; Evaluation  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733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0034" y="285728"/>
            <a:ext cx="3299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2800" b="1" dirty="0">
                <a:solidFill>
                  <a:srgbClr val="0000C0"/>
                </a:solidFill>
                <a:latin typeface="Arial" pitchFamily="34" charset="0"/>
              </a:rPr>
              <a:t>What is indicator?</a:t>
            </a:r>
            <a:endParaRPr kumimoji="0" lang="th-TH" sz="2800" b="1" dirty="0">
              <a:solidFill>
                <a:srgbClr val="0000C0"/>
              </a:solidFill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2844" y="785794"/>
            <a:ext cx="9001156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Indicators summarize data which have been collected to </a:t>
            </a:r>
            <a:r>
              <a:rPr kumimoji="0" lang="en-US" sz="2400" dirty="0" smtClean="0">
                <a:solidFill>
                  <a:schemeClr val="bg1"/>
                </a:solidFill>
                <a:latin typeface="Arial" pitchFamily="34" charset="0"/>
              </a:rPr>
              <a:t>answer </a:t>
            </a:r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questions relevant to the planning and </a:t>
            </a:r>
            <a:r>
              <a:rPr kumimoji="0" lang="en-US" sz="2400" dirty="0" smtClean="0">
                <a:solidFill>
                  <a:schemeClr val="bg1"/>
                </a:solidFill>
                <a:latin typeface="Arial" pitchFamily="34" charset="0"/>
              </a:rPr>
              <a:t>management  of </a:t>
            </a:r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programs. They can be useful </a:t>
            </a:r>
            <a:r>
              <a:rPr kumimoji="0" lang="en-US" sz="2400" dirty="0" smtClean="0">
                <a:solidFill>
                  <a:schemeClr val="bg1"/>
                </a:solidFill>
                <a:latin typeface="Arial" pitchFamily="34" charset="0"/>
              </a:rPr>
              <a:t>tools </a:t>
            </a:r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for assessing </a:t>
            </a:r>
            <a:r>
              <a:rPr kumimoji="0" lang="en-US" sz="2400" dirty="0" smtClean="0">
                <a:solidFill>
                  <a:schemeClr val="bg1"/>
                </a:solidFill>
                <a:latin typeface="Arial" pitchFamily="34" charset="0"/>
              </a:rPr>
              <a:t>needs, monitoring </a:t>
            </a:r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and evaluating </a:t>
            </a:r>
            <a:r>
              <a:rPr kumimoji="0" lang="en-US" sz="2400" dirty="0" smtClean="0">
                <a:solidFill>
                  <a:schemeClr val="bg1"/>
                </a:solidFill>
                <a:latin typeface="Arial" pitchFamily="34" charset="0"/>
              </a:rPr>
              <a:t>program  implementation </a:t>
            </a:r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and </a:t>
            </a:r>
            <a:r>
              <a:rPr kumimoji="0" lang="en-US" sz="2400" dirty="0" smtClean="0">
                <a:solidFill>
                  <a:schemeClr val="bg1"/>
                </a:solidFill>
                <a:latin typeface="Arial" pitchFamily="34" charset="0"/>
              </a:rPr>
              <a:t>impact</a:t>
            </a:r>
            <a:r>
              <a:rPr kumimoji="0" lang="en-US" sz="2400" dirty="0">
                <a:solidFill>
                  <a:schemeClr val="bg1"/>
                </a:solidFill>
                <a:latin typeface="Arial" pitchFamily="34" charset="0"/>
              </a:rPr>
              <a:t>.</a:t>
            </a:r>
            <a:endParaRPr kumimoji="0" lang="th-TH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1406" y="3643314"/>
            <a:ext cx="9072594" cy="193899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Indicators can be used:</a:t>
            </a:r>
          </a:p>
          <a:p>
            <a:pPr>
              <a:buFontTx/>
              <a:buChar char="•"/>
            </a:pPr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To monitor changes over time,</a:t>
            </a:r>
          </a:p>
          <a:p>
            <a:pPr>
              <a:buFontTx/>
              <a:buChar char="•"/>
            </a:pPr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To monitor differences between population </a:t>
            </a:r>
            <a:r>
              <a:rPr kumimoji="0" lang="en-US" sz="2400" b="1" dirty="0" smtClean="0">
                <a:solidFill>
                  <a:srgbClr val="0000CC"/>
                </a:solidFill>
                <a:latin typeface="Arial" pitchFamily="34" charset="0"/>
              </a:rPr>
              <a:t>sub-groups</a:t>
            </a:r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,</a:t>
            </a:r>
          </a:p>
          <a:p>
            <a:pPr>
              <a:buFontTx/>
              <a:buChar char="•"/>
            </a:pPr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To monitor achievement towards targets,</a:t>
            </a:r>
          </a:p>
          <a:p>
            <a:pPr>
              <a:buFontTx/>
              <a:buChar char="•"/>
            </a:pPr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To monitor differences between </a:t>
            </a:r>
            <a:r>
              <a:rPr kumimoji="0" lang="en-US" sz="2400" b="1" dirty="0" smtClean="0">
                <a:solidFill>
                  <a:srgbClr val="0000CC"/>
                </a:solidFill>
                <a:latin typeface="Arial" pitchFamily="34" charset="0"/>
              </a:rPr>
              <a:t>facilities geographically</a:t>
            </a:r>
            <a:r>
              <a:rPr kumimoji="0" lang="en-US" sz="2400" b="1" dirty="0">
                <a:solidFill>
                  <a:srgbClr val="0000CC"/>
                </a:solidFill>
                <a:latin typeface="Arial" pitchFamily="34" charset="0"/>
              </a:rPr>
              <a:t>. </a:t>
            </a:r>
            <a:endParaRPr kumimoji="0" lang="th-TH" sz="2400" b="1" dirty="0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286512" y="1571612"/>
            <a:ext cx="2286016" cy="1214446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332656"/>
            <a:ext cx="85580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2800" b="1" dirty="0" smtClean="0">
                <a:solidFill>
                  <a:srgbClr val="0000CC"/>
                </a:solidFill>
                <a:latin typeface="Arial" pitchFamily="34" charset="0"/>
              </a:rPr>
              <a:t>To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</a:rPr>
              <a:t>monitor &amp; evaluate </a:t>
            </a:r>
            <a:r>
              <a:rPr kumimoji="0" lang="en-US" sz="2800" b="1" dirty="0" smtClean="0">
                <a:solidFill>
                  <a:srgbClr val="0000CC"/>
                </a:solidFill>
                <a:latin typeface="Arial" pitchFamily="34" charset="0"/>
              </a:rPr>
              <a:t>you </a:t>
            </a:r>
            <a:r>
              <a:rPr kumimoji="0" lang="en-US" sz="2800" b="1" dirty="0">
                <a:solidFill>
                  <a:srgbClr val="0000CC"/>
                </a:solidFill>
                <a:latin typeface="Arial" pitchFamily="34" charset="0"/>
              </a:rPr>
              <a:t>have to set indicators</a:t>
            </a:r>
            <a:r>
              <a:rPr kumimoji="0" lang="en-US" sz="2800" dirty="0">
                <a:solidFill>
                  <a:srgbClr val="0000CC"/>
                </a:solidFill>
                <a:latin typeface="Arial" pitchFamily="34" charset="0"/>
              </a:rPr>
              <a:t>.</a:t>
            </a:r>
            <a:endParaRPr kumimoji="0" lang="th-TH" sz="2800" dirty="0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03648" y="1052736"/>
            <a:ext cx="75057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sz="3000" b="1" dirty="0">
                <a:solidFill>
                  <a:srgbClr val="0000C0"/>
                </a:solidFill>
                <a:latin typeface="Angsana New" pitchFamily="18" charset="-34"/>
                <a:cs typeface="Angsana New" pitchFamily="18" charset="-34"/>
              </a:rPr>
              <a:t>Example indicators for health outcomes</a:t>
            </a:r>
            <a:r>
              <a:rPr kumimoji="0" lang="en-US" sz="3000" b="1" dirty="0" smtClean="0">
                <a:solidFill>
                  <a:srgbClr val="0000C0"/>
                </a:solidFill>
                <a:latin typeface="Angsana New" pitchFamily="18" charset="-34"/>
                <a:cs typeface="Angsana New" pitchFamily="18" charset="-34"/>
              </a:rPr>
              <a:t>:</a:t>
            </a:r>
          </a:p>
          <a:p>
            <a:endParaRPr kumimoji="0" lang="en-US" sz="3000" b="1" dirty="0" smtClean="0">
              <a:solidFill>
                <a:srgbClr val="0000C0"/>
              </a:solidFill>
              <a:latin typeface="Angsana New" pitchFamily="18" charset="-34"/>
              <a:cs typeface="Angsana New" pitchFamily="18" charset="-34"/>
            </a:endParaRPr>
          </a:p>
          <a:p>
            <a:endParaRPr kumimoji="0" lang="en-US" sz="3000" b="1" dirty="0">
              <a:solidFill>
                <a:srgbClr val="000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Benchmarks to assess the quality of your data</a:t>
            </a:r>
          </a:p>
          <a:p>
            <a:pPr>
              <a:buFontTx/>
              <a:buChar char="•"/>
            </a:pP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M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ortality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/M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orbidity</a:t>
            </a:r>
            <a:endParaRPr kumimoji="0" lang="en-US" sz="3000" b="1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B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urden </a:t>
            </a:r>
            <a:r>
              <a:rPr kumimoji="0" lang="en-US" sz="3000" b="1" dirty="0">
                <a:latin typeface="Angsana New" pitchFamily="18" charset="-34"/>
                <a:cs typeface="Angsana New" pitchFamily="18" charset="-34"/>
              </a:rPr>
              <a:t>of 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Diseases </a:t>
            </a:r>
            <a:r>
              <a:rPr kumimoji="0" lang="en-US" sz="3000" b="1" dirty="0">
                <a:latin typeface="Angsana New" pitchFamily="18" charset="-34"/>
                <a:cs typeface="Angsana New" pitchFamily="18" charset="-34"/>
              </a:rPr>
              <a:t>(years of life loss, </a:t>
            </a:r>
          </a:p>
          <a:p>
            <a:r>
              <a:rPr kumimoji="0" lang="en-US" sz="3000" b="1" dirty="0">
                <a:latin typeface="Angsana New" pitchFamily="18" charset="-34"/>
                <a:cs typeface="Angsana New" pitchFamily="18" charset="-34"/>
              </a:rPr>
              <a:t>  years of life with disability)</a:t>
            </a:r>
          </a:p>
          <a:p>
            <a:pPr>
              <a:buFontTx/>
              <a:buChar char="•"/>
            </a:pP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Exhibiting H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ealth </a:t>
            </a:r>
            <a:r>
              <a:rPr kumimoji="0" lang="en-US" sz="3000" b="1" dirty="0">
                <a:latin typeface="Angsana New" pitchFamily="18" charset="-34"/>
                <a:cs typeface="Angsana New" pitchFamily="18" charset="-34"/>
              </a:rPr>
              <a:t>risk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/Appropriate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B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ehavior</a:t>
            </a:r>
            <a:endParaRPr kumimoji="0" lang="en-US" sz="3000" b="1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C</a:t>
            </a:r>
            <a:r>
              <a:rPr kumimoji="0" lang="en-US" sz="3000" b="1" dirty="0" smtClean="0">
                <a:latin typeface="Angsana New" pitchFamily="18" charset="-34"/>
                <a:cs typeface="Angsana New" pitchFamily="18" charset="-34"/>
              </a:rPr>
              <a:t>lient discomfort/dissatisfaction</a:t>
            </a:r>
            <a:endParaRPr kumimoji="0" lang="en-US" sz="3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500826" y="1643050"/>
            <a:ext cx="1925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2800" dirty="0">
                <a:solidFill>
                  <a:srgbClr val="A7194C"/>
                </a:solidFill>
                <a:latin typeface="Arial" pitchFamily="34" charset="0"/>
              </a:rPr>
              <a:t>Rate, ratio,</a:t>
            </a:r>
          </a:p>
          <a:p>
            <a:r>
              <a:rPr kumimoji="0" lang="en-US" sz="2800" dirty="0">
                <a:solidFill>
                  <a:srgbClr val="A7194C"/>
                </a:solidFill>
                <a:latin typeface="Arial" pitchFamily="34" charset="0"/>
              </a:rPr>
              <a:t>proportion</a:t>
            </a:r>
            <a:endParaRPr kumimoji="0" lang="th-TH" sz="2800" dirty="0">
              <a:solidFill>
                <a:srgbClr val="A7194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843213" y="4221163"/>
            <a:ext cx="4213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u="sng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Priority setting</a:t>
            </a:r>
            <a:endParaRPr lang="th-TH" sz="4800" b="1" u="sng">
              <a:solidFill>
                <a:srgbClr val="FF0000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79388" y="549275"/>
            <a:ext cx="2736850" cy="2232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Community</a:t>
            </a:r>
            <a:endParaRPr lang="th-TH" sz="2400" b="1" dirty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348038" y="404813"/>
            <a:ext cx="2917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Community Tools</a:t>
            </a:r>
            <a:endParaRPr lang="th-TH" sz="2400" b="1">
              <a:solidFill>
                <a:srgbClr val="FF0000"/>
              </a:solidFill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348038" y="836613"/>
            <a:ext cx="3148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Community Survey</a:t>
            </a:r>
            <a:endParaRPr lang="th-TH" sz="2400" b="1">
              <a:solidFill>
                <a:srgbClr val="FF0000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3203575" y="1196975"/>
            <a:ext cx="3671888" cy="792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6732588" y="1125538"/>
            <a:ext cx="2143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Community Diagnosis</a:t>
            </a:r>
            <a:endParaRPr lang="th-TH" sz="2400" b="1"/>
          </a:p>
        </p:txBody>
      </p:sp>
      <p:sp>
        <p:nvSpPr>
          <p:cNvPr id="10" name="ลูกศรลง 9"/>
          <p:cNvSpPr/>
          <p:nvPr/>
        </p:nvSpPr>
        <p:spPr>
          <a:xfrm>
            <a:off x="7596188" y="2060575"/>
            <a:ext cx="50482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081" name="TextBox 10"/>
          <p:cNvSpPr txBox="1">
            <a:spLocks noChangeArrowheads="1"/>
          </p:cNvSpPr>
          <p:nvPr/>
        </p:nvSpPr>
        <p:spPr bwMode="auto">
          <a:xfrm>
            <a:off x="6300788" y="2852738"/>
            <a:ext cx="2647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/>
              <a:t>Problem</a:t>
            </a:r>
            <a:endParaRPr lang="th-TH" sz="4800" b="1"/>
          </a:p>
        </p:txBody>
      </p:sp>
      <p:sp>
        <p:nvSpPr>
          <p:cNvPr id="14" name="ลูกศรโค้ง 13"/>
          <p:cNvSpPr/>
          <p:nvPr/>
        </p:nvSpPr>
        <p:spPr>
          <a:xfrm rot="10800000">
            <a:off x="7019925" y="3789363"/>
            <a:ext cx="1008063" cy="10795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sp>
        <p:nvSpPr>
          <p:cNvPr id="15" name="วงเล็บปีกกาขวา 14"/>
          <p:cNvSpPr/>
          <p:nvPr/>
        </p:nvSpPr>
        <p:spPr>
          <a:xfrm>
            <a:off x="2195513" y="3573463"/>
            <a:ext cx="647700" cy="208756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084" name="TextBox 15"/>
          <p:cNvSpPr txBox="1">
            <a:spLocks noChangeArrowheads="1"/>
          </p:cNvSpPr>
          <p:nvPr/>
        </p:nvSpPr>
        <p:spPr bwMode="auto">
          <a:xfrm flipH="1">
            <a:off x="0" y="3716338"/>
            <a:ext cx="1827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/>
              <a:t> Planning</a:t>
            </a:r>
            <a:endParaRPr lang="th-TH" sz="2400"/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 flipH="1">
            <a:off x="0" y="4149725"/>
            <a:ext cx="2484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/>
              <a:t> Implementation</a:t>
            </a:r>
            <a:endParaRPr lang="th-TH" sz="2400"/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 flipH="1">
            <a:off x="0" y="4581525"/>
            <a:ext cx="2484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/>
              <a:t> Evaluation</a:t>
            </a:r>
            <a:endParaRPr lang="th-TH" sz="2400"/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 flipH="1">
            <a:off x="0" y="5084763"/>
            <a:ext cx="248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/>
              <a:t> Conclusion</a:t>
            </a:r>
            <a:endParaRPr lang="th-TH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95736" y="548680"/>
            <a:ext cx="41216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Moral of the Story  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  <p:sp>
        <p:nvSpPr>
          <p:cNvPr id="4" name="สี่เหลี่ยมผืนผ้า 2"/>
          <p:cNvSpPr/>
          <p:nvPr/>
        </p:nvSpPr>
        <p:spPr>
          <a:xfrm>
            <a:off x="1043608" y="2420888"/>
            <a:ext cx="8100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3200" dirty="0" smtClean="0">
                <a:latin typeface="Angsana New" pitchFamily="18" charset="-34"/>
              </a:rPr>
              <a:t>This sometimes seems arbitrary, but it is a</a:t>
            </a:r>
          </a:p>
          <a:p>
            <a:pPr marL="533400" indent="-533400"/>
            <a:r>
              <a:rPr lang="en-US" sz="3200" dirty="0" smtClean="0">
                <a:latin typeface="Angsana New" pitchFamily="18" charset="-34"/>
              </a:rPr>
              <a:t>structured logical way to think through</a:t>
            </a:r>
          </a:p>
          <a:p>
            <a:pPr marL="533400" indent="-533400"/>
            <a:r>
              <a:rPr lang="en-US" sz="3200" dirty="0" smtClean="0">
                <a:latin typeface="Angsana New" pitchFamily="18" charset="-34"/>
              </a:rPr>
              <a:t>problems to decide where to focus</a:t>
            </a:r>
          </a:p>
          <a:p>
            <a:pPr marL="533400" indent="-533400"/>
            <a:r>
              <a:rPr lang="en-US" sz="3200" dirty="0">
                <a:latin typeface="Angsana New" pitchFamily="18" charset="-34"/>
              </a:rPr>
              <a:t>w</a:t>
            </a:r>
            <a:r>
              <a:rPr lang="en-US" sz="3200" dirty="0" smtClean="0">
                <a:latin typeface="Angsana New" pitchFamily="18" charset="-34"/>
              </a:rPr>
              <a:t>ork/resources. </a:t>
            </a:r>
          </a:p>
        </p:txBody>
      </p:sp>
    </p:spTree>
    <p:extLst>
      <p:ext uri="{BB962C8B-B14F-4D97-AF65-F5344CB8AC3E}">
        <p14:creationId xmlns:p14="http://schemas.microsoft.com/office/powerpoint/2010/main" val="418809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339752" y="620688"/>
            <a:ext cx="48091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4000" b="1" dirty="0" smtClean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40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4000" b="1" dirty="0" smtClean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40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Example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 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80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59632" y="260648"/>
            <a:ext cx="707665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Community: Ultimate Frisbee Team</a:t>
            </a:r>
          </a:p>
          <a:p>
            <a:endParaRPr lang="en-US" b="1" dirty="0"/>
          </a:p>
          <a:p>
            <a:r>
              <a:rPr lang="en-US" b="1" dirty="0" smtClean="0"/>
              <a:t>Population: 50 players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Problem list:</a:t>
            </a:r>
            <a:endParaRPr lang="en-US" b="1" dirty="0"/>
          </a:p>
          <a:p>
            <a:r>
              <a:rPr lang="en-US" b="1" dirty="0" smtClean="0"/>
              <a:t>-Grass Allergy</a:t>
            </a:r>
          </a:p>
          <a:p>
            <a:r>
              <a:rPr lang="en-US" b="1" dirty="0" smtClean="0"/>
              <a:t>-Ankle Sprains</a:t>
            </a:r>
          </a:p>
          <a:p>
            <a:r>
              <a:rPr lang="en-US" b="1" dirty="0" smtClean="0"/>
              <a:t>-ACL Tear</a:t>
            </a:r>
          </a:p>
          <a:p>
            <a:r>
              <a:rPr lang="en-US" b="1" dirty="0" smtClean="0"/>
              <a:t>-Concussion</a:t>
            </a:r>
          </a:p>
          <a:p>
            <a:r>
              <a:rPr lang="en-US" b="1" dirty="0" smtClean="0"/>
              <a:t>-Binge Drinking</a:t>
            </a:r>
          </a:p>
          <a:p>
            <a:r>
              <a:rPr lang="en-US" b="1" dirty="0" smtClean="0"/>
              <a:t>-Muscle Aches</a:t>
            </a:r>
          </a:p>
          <a:p>
            <a:endParaRPr lang="en-US" b="1" dirty="0"/>
          </a:p>
          <a:p>
            <a:r>
              <a:rPr lang="en-US" b="1" dirty="0" smtClean="0"/>
              <a:t>Criteria:  Scale, Severity, Feasibility, Community Concern Trend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03848" y="332656"/>
            <a:ext cx="3008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Scale </a:t>
            </a:r>
            <a:r>
              <a:rPr lang="en-US" b="1" dirty="0">
                <a:solidFill>
                  <a:srgbClr val="008000"/>
                </a:solidFill>
              </a:rPr>
              <a:t>of problem</a:t>
            </a:r>
            <a:endParaRPr lang="th-TH" b="1" dirty="0">
              <a:solidFill>
                <a:srgbClr val="008000"/>
              </a:solidFill>
            </a:endParaRPr>
          </a:p>
        </p:txBody>
      </p:sp>
      <p:graphicFrame>
        <p:nvGraphicFramePr>
          <p:cNvPr id="10299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509028"/>
              </p:ext>
            </p:extLst>
          </p:nvPr>
        </p:nvGraphicFramePr>
        <p:xfrm>
          <a:off x="1115616" y="1340768"/>
          <a:ext cx="7848600" cy="4064002"/>
        </p:xfrm>
        <a:graphic>
          <a:graphicData uri="http://schemas.openxmlformats.org/drawingml/2006/table">
            <a:tbl>
              <a:tblPr/>
              <a:tblGrid>
                <a:gridCol w="5832475"/>
                <a:gridCol w="2016125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Important issue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weight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&gt;20 players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16 -20 players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11 -15 players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5 -10 players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&lt; 5 players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835696" y="404664"/>
            <a:ext cx="3506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Severity of problem</a:t>
            </a:r>
            <a:endParaRPr lang="th-TH" b="1" dirty="0">
              <a:solidFill>
                <a:srgbClr val="008000"/>
              </a:solidFill>
            </a:endParaRPr>
          </a:p>
        </p:txBody>
      </p:sp>
      <p:graphicFrame>
        <p:nvGraphicFramePr>
          <p:cNvPr id="11330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12823"/>
              </p:ext>
            </p:extLst>
          </p:nvPr>
        </p:nvGraphicFramePr>
        <p:xfrm>
          <a:off x="1187624" y="1412776"/>
          <a:ext cx="7848600" cy="4284446"/>
        </p:xfrm>
        <a:graphic>
          <a:graphicData uri="http://schemas.openxmlformats.org/drawingml/2006/table">
            <a:tbl>
              <a:tblPr/>
              <a:tblGrid>
                <a:gridCol w="5832475"/>
                <a:gridCol w="2016125"/>
              </a:tblGrid>
              <a:tr h="60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Important issue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weight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Death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Severe Disability (misses rest of season)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Disabled (misses a number of games)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Inability of Function at full capacity) (sits out half of the game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Mild Discomfort (poor performance)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55776" y="404664"/>
            <a:ext cx="3959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Feasibility </a:t>
            </a:r>
            <a:r>
              <a:rPr lang="en-US" b="1" dirty="0" smtClean="0">
                <a:solidFill>
                  <a:srgbClr val="008000"/>
                </a:solidFill>
              </a:rPr>
              <a:t>(to address) </a:t>
            </a:r>
            <a:endParaRPr lang="th-TH" b="1" dirty="0">
              <a:solidFill>
                <a:srgbClr val="008000"/>
              </a:solidFill>
            </a:endParaRPr>
          </a:p>
        </p:txBody>
      </p:sp>
      <p:graphicFrame>
        <p:nvGraphicFramePr>
          <p:cNvPr id="1234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79368"/>
              </p:ext>
            </p:extLst>
          </p:nvPr>
        </p:nvGraphicFramePr>
        <p:xfrm>
          <a:off x="899592" y="1668584"/>
          <a:ext cx="7848600" cy="3848648"/>
        </p:xfrm>
        <a:graphic>
          <a:graphicData uri="http://schemas.openxmlformats.org/drawingml/2006/table">
            <a:tbl>
              <a:tblPr/>
              <a:tblGrid>
                <a:gridCol w="5832475"/>
                <a:gridCol w="2016125"/>
              </a:tblGrid>
              <a:tr h="462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Important issue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Weight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Academic limited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Management limited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Time limited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Resource limited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Budget limited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051720" y="404664"/>
            <a:ext cx="37513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Community </a:t>
            </a:r>
            <a:r>
              <a:rPr lang="en-US" b="1" dirty="0" smtClean="0">
                <a:solidFill>
                  <a:srgbClr val="008000"/>
                </a:solidFill>
              </a:rPr>
              <a:t>Concern</a:t>
            </a:r>
            <a:endParaRPr lang="th-TH" b="1" dirty="0">
              <a:solidFill>
                <a:srgbClr val="008000"/>
              </a:solidFill>
            </a:endParaRPr>
          </a:p>
        </p:txBody>
      </p:sp>
      <p:graphicFrame>
        <p:nvGraphicFramePr>
          <p:cNvPr id="1337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98272"/>
              </p:ext>
            </p:extLst>
          </p:nvPr>
        </p:nvGraphicFramePr>
        <p:xfrm>
          <a:off x="971600" y="1628800"/>
          <a:ext cx="7848600" cy="3991994"/>
        </p:xfrm>
        <a:graphic>
          <a:graphicData uri="http://schemas.openxmlformats.org/drawingml/2006/table">
            <a:tbl>
              <a:tblPr/>
              <a:tblGrid>
                <a:gridCol w="6119812"/>
                <a:gridCol w="1728788"/>
              </a:tblGrid>
              <a:tr h="605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Important issue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weight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40-Whole Team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30-40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20-30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10-20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0-10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See… People really use this!</a:t>
            </a:r>
            <a:endParaRPr lang="en-US" b="1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http://www.youtube.com/watch?v=</a:t>
            </a:r>
            <a:r>
              <a:rPr lang="en-US" dirty="0" smtClean="0">
                <a:hlinkClick r:id="rId3"/>
              </a:rPr>
              <a:t>C7qf9gQpoF4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http://www.youtube.com/watch?v=</a:t>
            </a:r>
            <a:r>
              <a:rPr lang="en-US" dirty="0" smtClean="0">
                <a:hlinkClick r:id="rId4"/>
              </a:rPr>
              <a:t>KQHgmVD1Nl4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Global Forum for Health Research. The 10/90 Reports on Health Research. Geneva: GFHR, 2000 and 1999 (</a:t>
            </a:r>
            <a:r>
              <a:rPr lang="en-US" dirty="0">
                <a:hlinkClick r:id="rId3"/>
              </a:rPr>
              <a:t>www.globalforumhealth.org</a:t>
            </a:r>
            <a:r>
              <a:rPr lang="en-US" dirty="0"/>
              <a:t>) </a:t>
            </a:r>
          </a:p>
          <a:p>
            <a:r>
              <a:rPr lang="en-US" dirty="0"/>
              <a:t>WHO. Ad Hoc Committee on Research. Geneva: WHO, 1996 (</a:t>
            </a:r>
            <a:r>
              <a:rPr lang="en-US" dirty="0">
                <a:hlinkClick r:id="rId4"/>
              </a:rPr>
              <a:t>www.who.int</a:t>
            </a:r>
            <a:r>
              <a:rPr lang="en-US" dirty="0"/>
              <a:t>)</a:t>
            </a:r>
          </a:p>
          <a:p>
            <a:r>
              <a:rPr lang="en-US" dirty="0"/>
              <a:t>Essential National Health Research. Council on Health Research for Development. Geneva: COHRED, 2000 (</a:t>
            </a:r>
            <a:r>
              <a:rPr lang="en-US" dirty="0">
                <a:hlinkClick r:id="rId5"/>
              </a:rPr>
              <a:t>www.cohred.ch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0508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Questions???</a:t>
            </a:r>
          </a:p>
        </p:txBody>
      </p:sp>
      <p:pic>
        <p:nvPicPr>
          <p:cNvPr id="93187" name="Picture 5" descr="MCj038417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1" y="2590801"/>
            <a:ext cx="2471742" cy="290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3608" y="620688"/>
            <a:ext cx="770896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cs typeface="+mj-cs"/>
              </a:rPr>
              <a:t>P</a:t>
            </a:r>
            <a:r>
              <a:rPr lang="en-US" sz="3200" b="1" dirty="0" smtClean="0">
                <a:solidFill>
                  <a:srgbClr val="00B050"/>
                </a:solidFill>
                <a:cs typeface="+mj-cs"/>
              </a:rPr>
              <a:t>riority </a:t>
            </a:r>
            <a:r>
              <a:rPr lang="en-US" sz="3200" b="1" dirty="0">
                <a:solidFill>
                  <a:srgbClr val="00B050"/>
                </a:solidFill>
                <a:cs typeface="+mj-cs"/>
              </a:rPr>
              <a:t>S</a:t>
            </a:r>
            <a:r>
              <a:rPr lang="en-US" sz="3200" b="1" dirty="0" smtClean="0">
                <a:solidFill>
                  <a:srgbClr val="00B050"/>
                </a:solidFill>
                <a:cs typeface="+mj-cs"/>
              </a:rPr>
              <a:t>etting </a:t>
            </a:r>
            <a:r>
              <a:rPr lang="en-US" sz="3200" b="1" dirty="0">
                <a:solidFill>
                  <a:srgbClr val="00B050"/>
                </a:solidFill>
                <a:cs typeface="+mj-cs"/>
              </a:rPr>
              <a:t>P</a:t>
            </a:r>
            <a:r>
              <a:rPr lang="en-US" sz="3200" b="1" dirty="0" smtClean="0">
                <a:solidFill>
                  <a:srgbClr val="00B050"/>
                </a:solidFill>
                <a:cs typeface="+mj-cs"/>
              </a:rPr>
              <a:t>rocess</a:t>
            </a:r>
            <a:r>
              <a:rPr lang="en-US" sz="3200" b="1" dirty="0">
                <a:solidFill>
                  <a:srgbClr val="00B050"/>
                </a:solidFill>
                <a:cs typeface="+mj-cs"/>
              </a:rPr>
              <a:t>: Practical </a:t>
            </a:r>
            <a:r>
              <a:rPr lang="en-US" sz="3200" b="1" dirty="0" smtClean="0">
                <a:solidFill>
                  <a:srgbClr val="00B050"/>
                </a:solidFill>
                <a:cs typeface="+mj-cs"/>
              </a:rPr>
              <a:t>Steps</a:t>
            </a:r>
            <a:endParaRPr lang="th-TH" sz="3200" b="1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6238" y="14525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857224" y="1857364"/>
            <a:ext cx="81072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Step 1   Planning &amp; Getting </a:t>
            </a:r>
            <a:r>
              <a:rPr lang="en-US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tarted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Step 2   Situation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nalysis </a:t>
            </a:r>
          </a:p>
          <a:p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en-US" sz="22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(assembling the needed info.)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Step 3   Identifying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&amp;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nvolving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takeholders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Step 4   Selecting and Using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riteria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Step 5   Setting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riority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Step 6   Resource </a:t>
            </a:r>
            <a:r>
              <a:rPr lang="en-US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llocation 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Step 7   Implementing  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 (Step 8  Monitoring and Evaluation)</a:t>
            </a:r>
            <a:endParaRPr lang="th-TH" b="1" dirty="0" smtClean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Priority Setting Activity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G</a:t>
            </a:r>
            <a:r>
              <a:rPr lang="en-US" dirty="0" smtClean="0"/>
              <a:t>roups of 3-4 students</a:t>
            </a:r>
          </a:p>
          <a:p>
            <a:r>
              <a:rPr lang="en-US" dirty="0" smtClean="0"/>
              <a:t>Identity a community of yours</a:t>
            </a:r>
          </a:p>
          <a:p>
            <a:pPr lvl="1"/>
            <a:r>
              <a:rPr lang="en-US" sz="2400" dirty="0" smtClean="0"/>
              <a:t>(ex/ US, your city, your town, your school, your family, etc.)</a:t>
            </a:r>
          </a:p>
          <a:p>
            <a:r>
              <a:rPr lang="en-US" dirty="0" smtClean="0"/>
              <a:t>Identify health problems of comm. (3-5)</a:t>
            </a:r>
          </a:p>
          <a:p>
            <a:r>
              <a:rPr lang="en-US" dirty="0" smtClean="0"/>
              <a:t>Identify criteria (3-5)</a:t>
            </a:r>
          </a:p>
          <a:p>
            <a:r>
              <a:rPr lang="en-US" dirty="0" smtClean="0"/>
              <a:t>Create your chart</a:t>
            </a:r>
          </a:p>
          <a:p>
            <a:r>
              <a:rPr lang="en-US" dirty="0" smtClean="0"/>
              <a:t>Set weight to your criteria</a:t>
            </a:r>
          </a:p>
          <a:p>
            <a:r>
              <a:rPr lang="en-US" dirty="0" smtClean="0"/>
              <a:t>Assign scores in your chart</a:t>
            </a:r>
          </a:p>
          <a:p>
            <a:r>
              <a:rPr lang="en-US" dirty="0" smtClean="0"/>
              <a:t>Total (multiply scores by weight and total)</a:t>
            </a:r>
          </a:p>
          <a:p>
            <a:r>
              <a:rPr lang="en-US" dirty="0" smtClean="0"/>
              <a:t>Evaluate your result– does it make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7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haiguneangradio.myreadyweb.com/storage_upload/11/54642/uploads/images/95255522121-%E0%B9%84%E0%B8%AB%E0%B8%A7%E0%B9%89%E0%B9%84%E0%B8%97%E0%B8%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643050"/>
            <a:ext cx="245745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3568" y="476672"/>
            <a:ext cx="8460432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9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Step 1: </a:t>
            </a:r>
            <a:r>
              <a:rPr lang="en-US" sz="39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9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lanning &amp; Getting </a:t>
            </a:r>
            <a:r>
              <a:rPr lang="en-US" sz="39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sz="39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tarted</a:t>
            </a:r>
            <a:r>
              <a:rPr lang="en-US" sz="390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3900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6238" y="14525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00101" y="1818396"/>
            <a:ext cx="81439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Identify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uitable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leadership: Those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who must: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T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ake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on the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responsibility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of convening a priority </a:t>
            </a:r>
            <a:endParaRPr lang="en-US" sz="2400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  setting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process </a:t>
            </a:r>
            <a:endParaRPr lang="en-US" sz="24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ee the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large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picture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B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e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acceptable to stakeholders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involved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B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e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knowledgeable about how and where to obtain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    necessary info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Raising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awareness with stakeholders: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Ex/ holding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open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meetings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that permit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debate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7675" y="1675520"/>
            <a:ext cx="833916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Agree on work plan (in discussions with different</a:t>
            </a:r>
            <a:r>
              <a:rPr lang="th-TH" sz="2600" b="1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stakeholders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D</a:t>
            </a:r>
            <a:r>
              <a:rPr lang="en-GB" sz="2600" b="1" smtClean="0">
                <a:latin typeface="Angsana New" pitchFamily="18" charset="-34"/>
                <a:cs typeface="Angsana New" pitchFamily="18" charset="-34"/>
              </a:rPr>
              <a:t>etermine in what area to work</a:t>
            </a:r>
            <a:endParaRPr lang="en-US" sz="2600" b="1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Decide how each group will  cooperate</a:t>
            </a:r>
          </a:p>
          <a:p>
            <a:pPr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 Plan should include:</a:t>
            </a:r>
          </a:p>
          <a:p>
            <a:pPr lvl="1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Identification of a core working group</a:t>
            </a:r>
          </a:p>
          <a:p>
            <a:pPr lvl="1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Members of working group  which acceptable to key stakeholders</a:t>
            </a:r>
            <a:r>
              <a:rPr lang="th-TH" sz="2600" b="1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This group must work out:</a:t>
            </a:r>
          </a:p>
          <a:p>
            <a:pPr lvl="3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Times </a:t>
            </a:r>
          </a:p>
          <a:p>
            <a:pPr lvl="3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Places</a:t>
            </a:r>
          </a:p>
          <a:p>
            <a:pPr lvl="3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Expected outcomes</a:t>
            </a:r>
          </a:p>
          <a:p>
            <a:pPr lvl="3">
              <a:buFont typeface="Arial" pitchFamily="34" charset="0"/>
              <a:buChar char="•"/>
            </a:pPr>
            <a:r>
              <a:rPr lang="en-US" sz="2600" b="1" smtClean="0">
                <a:latin typeface="Angsana New" pitchFamily="18" charset="-34"/>
                <a:cs typeface="Angsana New" pitchFamily="18" charset="-34"/>
              </a:rPr>
              <a:t>Etc</a:t>
            </a:r>
            <a:endParaRPr lang="th-TH" sz="2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552" y="404664"/>
            <a:ext cx="7992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Step 1: Planning &amp; Getting Started (cont.)</a:t>
            </a:r>
            <a:r>
              <a:rPr lang="en-US" sz="3600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3600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5720" y="357166"/>
            <a:ext cx="86439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2: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Situation </a:t>
            </a:r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nalysis </a:t>
            </a:r>
          </a:p>
          <a:p>
            <a:pPr algn="ctr"/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assembling the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needed info)</a:t>
            </a:r>
            <a:endParaRPr lang="th-TH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14348" y="1785926"/>
            <a:ext cx="842965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0000C0"/>
                </a:solidFill>
                <a:latin typeface="Angsana New" pitchFamily="18" charset="-34"/>
                <a:cs typeface="Angsana New" pitchFamily="18" charset="-34"/>
              </a:rPr>
              <a:t>Info. requirements at different stages of planning</a:t>
            </a:r>
            <a:r>
              <a:rPr lang="en-US" sz="3200" b="1" dirty="0" smtClean="0">
                <a:solidFill>
                  <a:srgbClr val="0000C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en-US" sz="3200" b="1" dirty="0" smtClean="0">
                <a:solidFill>
                  <a:srgbClr val="9900FF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39242" y="2707933"/>
            <a:ext cx="8100392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9900FF"/>
                </a:solidFill>
                <a:latin typeface="Angsana New" pitchFamily="18" charset="-34"/>
                <a:cs typeface="Angsana New" pitchFamily="18" charset="-34"/>
              </a:rPr>
              <a:t>Situation </a:t>
            </a:r>
            <a:r>
              <a:rPr lang="en-US" sz="3000" b="1" dirty="0" smtClean="0">
                <a:solidFill>
                  <a:srgbClr val="9900FF"/>
                </a:solidFill>
                <a:latin typeface="Angsana New" pitchFamily="18" charset="-34"/>
                <a:cs typeface="Angsana New" pitchFamily="18" charset="-34"/>
              </a:rPr>
              <a:t>analysis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Arial" pitchFamily="34" charset="0"/>
              <a:buChar char="•"/>
            </a:pPr>
            <a:r>
              <a:rPr lang="en-US" sz="2600" b="1" dirty="0" smtClean="0">
                <a:latin typeface="Angsana New" pitchFamily="18" charset="-34"/>
                <a:cs typeface="Angsana New" pitchFamily="18" charset="-34"/>
              </a:rPr>
              <a:t>G</a:t>
            </a: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eneral country/community characteristics</a:t>
            </a:r>
          </a:p>
          <a:p>
            <a:pPr>
              <a:buFont typeface="Arial" pitchFamily="34" charset="0"/>
              <a:buChar char="•"/>
            </a:pP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Health status needs</a:t>
            </a:r>
          </a:p>
          <a:p>
            <a:pPr>
              <a:buFont typeface="Arial" pitchFamily="34" charset="0"/>
              <a:buChar char="•"/>
            </a:pP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Health service availability</a:t>
            </a:r>
          </a:p>
          <a:p>
            <a:pPr>
              <a:buFont typeface="Arial" pitchFamily="34" charset="0"/>
              <a:buChar char="•"/>
            </a:pP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Utilization of health care </a:t>
            </a:r>
            <a:r>
              <a:rPr lang="en-US" sz="2600" b="1" dirty="0" smtClean="0">
                <a:latin typeface="Angsana New" pitchFamily="18" charset="-34"/>
                <a:cs typeface="Angsana New" pitchFamily="18" charset="-34"/>
              </a:rPr>
              <a:t>&amp; </a:t>
            </a: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reasons for differences</a:t>
            </a:r>
          </a:p>
          <a:p>
            <a:pPr>
              <a:buFont typeface="Arial" pitchFamily="34" charset="0"/>
              <a:buChar char="•"/>
            </a:pP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Other </a:t>
            </a:r>
            <a:r>
              <a:rPr kumimoji="0" lang="en-US" sz="2600" b="1" dirty="0">
                <a:latin typeface="Angsana New" pitchFamily="18" charset="-34"/>
                <a:cs typeface="Angsana New" pitchFamily="18" charset="-34"/>
              </a:rPr>
              <a:t>sectors services</a:t>
            </a:r>
          </a:p>
          <a:p>
            <a:pPr>
              <a:buFont typeface="Arial" pitchFamily="34" charset="0"/>
              <a:buChar char="•"/>
            </a:pP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Political </a:t>
            </a:r>
            <a:r>
              <a:rPr kumimoji="0" lang="en-US" sz="2600" b="1" dirty="0">
                <a:latin typeface="Angsana New" pitchFamily="18" charset="-34"/>
                <a:cs typeface="Angsana New" pitchFamily="18" charset="-34"/>
              </a:rPr>
              <a:t>context</a:t>
            </a:r>
          </a:p>
          <a:p>
            <a:pPr>
              <a:buFont typeface="Arial" pitchFamily="34" charset="0"/>
              <a:buChar char="•"/>
            </a:pP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Resources </a:t>
            </a:r>
            <a:r>
              <a:rPr kumimoji="0" lang="en-US" sz="2600" b="1" dirty="0">
                <a:latin typeface="Angsana New" pitchFamily="18" charset="-34"/>
                <a:cs typeface="Angsana New" pitchFamily="18" charset="-34"/>
              </a:rPr>
              <a:t>present and </a:t>
            </a:r>
            <a:r>
              <a:rPr kumimoji="0" lang="en-US" sz="2600" b="1" dirty="0" smtClean="0">
                <a:latin typeface="Angsana New" pitchFamily="18" charset="-34"/>
                <a:cs typeface="Angsana New" pitchFamily="18" charset="-34"/>
              </a:rPr>
              <a:t>projected</a:t>
            </a:r>
            <a:endParaRPr kumimoji="0" lang="en-US" sz="2600" b="1" dirty="0">
              <a:latin typeface="Angsana New" pitchFamily="18" charset="-34"/>
              <a:cs typeface="Angsana New" pitchFamily="18" charset="-34"/>
            </a:endParaRPr>
          </a:p>
          <a:p>
            <a:endParaRPr kumimoji="0" lang="th-TH" b="1" dirty="0">
              <a:solidFill>
                <a:srgbClr val="0000C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285852" y="568091"/>
            <a:ext cx="57433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3: Identifying and </a:t>
            </a:r>
            <a:endParaRPr lang="en-US" sz="4000" b="1" dirty="0" smtClean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Involving stakeholders</a:t>
            </a:r>
            <a:endParaRPr lang="en-US" sz="40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780928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Who to involve?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How to involve them?</a:t>
            </a:r>
            <a:endParaRPr lang="th-TH" sz="4400" b="1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07767" y="476672"/>
            <a:ext cx="8009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Step 4: 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Selecting </a:t>
            </a:r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and U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sing </a:t>
            </a:r>
            <a:r>
              <a:rPr lang="en-US" sz="3600" b="1" dirty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600" b="1" dirty="0" smtClean="0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riteria</a:t>
            </a:r>
            <a:endParaRPr lang="en-US" sz="3600" b="1" dirty="0">
              <a:solidFill>
                <a:srgbClr val="3333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26" descr="http://www.the-than.com/gatoon3/mini/a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214950"/>
            <a:ext cx="1500198" cy="97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2163</TotalTime>
  <Words>2046</Words>
  <Application>Microsoft Macintosh PowerPoint</Application>
  <PresentationFormat>On-screen Show (4:3)</PresentationFormat>
  <Paragraphs>561</Paragraphs>
  <Slides>41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จุดที่สุด</vt:lpstr>
      <vt:lpstr>Priority &amp; Agenda Setting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See… People really use this!</vt:lpstr>
      <vt:lpstr>References</vt:lpstr>
      <vt:lpstr>Questions???</vt:lpstr>
      <vt:lpstr>Priority Setting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Research and Instrument Design</dc:title>
  <dc:creator>User</dc:creator>
  <cp:lastModifiedBy>Jennifer Stewart</cp:lastModifiedBy>
  <cp:revision>241</cp:revision>
  <dcterms:created xsi:type="dcterms:W3CDTF">2013-10-13T09:55:22Z</dcterms:created>
  <dcterms:modified xsi:type="dcterms:W3CDTF">2014-04-04T12:56:58Z</dcterms:modified>
</cp:coreProperties>
</file>