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212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9" r:id="rId4"/>
    <p:sldId id="268" r:id="rId5"/>
    <p:sldId id="266" r:id="rId6"/>
    <p:sldId id="267" r:id="rId7"/>
    <p:sldId id="269" r:id="rId8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257374-6FB9-9542-887F-070904D78F07}" type="datetimeFigureOut">
              <a:rPr lang="en-US" smtClean="0"/>
              <a:t>3/6/13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41F6CA-347D-2C49-8BA1-09C6066159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50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3109-93DB-1C48-91B4-003695ABB321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2AB062-83F0-2D4F-A7AF-1CF75A354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70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E8767E0-BD79-40E1-B9E5-26ACB54E35D4}" type="slidenum">
              <a:rPr lang="en-US"/>
              <a:pPr/>
              <a:t>3</a:t>
            </a:fld>
            <a:endParaRPr lang="en-US"/>
          </a:p>
        </p:txBody>
      </p:sp>
      <p:sp>
        <p:nvSpPr>
          <p:cNvPr id="7169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2857500" y="520700"/>
            <a:ext cx="3429000" cy="25717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15149" y="3256903"/>
            <a:ext cx="7315575" cy="30858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Sufficiency Economy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Compare</a:t>
            </a:r>
            <a:r>
              <a:rPr lang="en-US" baseline="0" dirty="0" smtClean="0"/>
              <a:t> to US – self care</a:t>
            </a:r>
          </a:p>
          <a:p>
            <a:pPr marL="171450" indent="-171450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481" y="273629"/>
            <a:ext cx="8226720" cy="114348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45648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127680" y="6247376"/>
            <a:ext cx="2897280" cy="47093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6556321" y="6247376"/>
            <a:ext cx="2128320" cy="470930"/>
          </a:xfrm>
        </p:spPr>
        <p:txBody>
          <a:bodyPr/>
          <a:lstStyle>
            <a:lvl1pPr>
              <a:defRPr/>
            </a:lvl1pPr>
          </a:lstStyle>
          <a:p>
            <a:fld id="{3C974F09-2D4C-4F59-ACD9-40E213A9FE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0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E80666-FB37-4B36-9149-507F3B0178E3}" type="datetimeFigureOut">
              <a:rPr lang="en-US" smtClean="0"/>
              <a:pPr/>
              <a:t>3/5/13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E63A33-8271-4DD0-9C48-789913D7C11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Drag picture to placeholder or click icon to add</a:t>
            </a:r>
            <a:endParaRPr kumimoji="0" lang="en-US" dirty="0"/>
          </a:p>
        </p:txBody>
      </p:sp>
      <p:sp>
        <p:nvSpPr>
          <p:cNvPr id="9" name="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5E0CC47-EB51-6147-A595-385AB85E8315}" type="datetimeFigureOut">
              <a:rPr lang="en-US" smtClean="0"/>
              <a:t>3/5/13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65841BF-4202-B048-8B8B-5ECA7D1344B2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3" r:id="rId1"/>
    <p:sldLayoutId id="2147484214" r:id="rId2"/>
    <p:sldLayoutId id="2147484215" r:id="rId3"/>
    <p:sldLayoutId id="2147484216" r:id="rId4"/>
    <p:sldLayoutId id="2147484217" r:id="rId5"/>
    <p:sldLayoutId id="2147484218" r:id="rId6"/>
    <p:sldLayoutId id="2147484219" r:id="rId7"/>
    <p:sldLayoutId id="2147484220" r:id="rId8"/>
    <p:sldLayoutId id="2147484221" r:id="rId9"/>
    <p:sldLayoutId id="2147484222" r:id="rId10"/>
    <p:sldLayoutId id="2147484223" r:id="rId11"/>
    <p:sldLayoutId id="2147484224" r:id="rId12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Srinagarind</a:t>
            </a:r>
            <a:r>
              <a:rPr lang="en-US" dirty="0" smtClean="0"/>
              <a:t> Hospital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Briefing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275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Srinagarind</a:t>
            </a:r>
            <a:r>
              <a:rPr lang="en-US" dirty="0" smtClean="0"/>
              <a:t> Hospital </a:t>
            </a:r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Built in 1975</a:t>
            </a:r>
          </a:p>
          <a:p>
            <a:r>
              <a:rPr lang="en-US" dirty="0" smtClean="0"/>
              <a:t>Main tertiary medical referral center for NE Thailand</a:t>
            </a:r>
          </a:p>
          <a:p>
            <a:r>
              <a:rPr lang="en-US" dirty="0" smtClean="0"/>
              <a:t>First academic medical center of NE Thailand</a:t>
            </a:r>
          </a:p>
          <a:p>
            <a:r>
              <a:rPr lang="en-US" dirty="0" smtClean="0"/>
              <a:t>Main teaching hospital for KKU Faculty of Medicine</a:t>
            </a:r>
          </a:p>
          <a:p>
            <a:r>
              <a:rPr lang="en-US" dirty="0" smtClean="0"/>
              <a:t>Over 700,000 outpatients and 50,000 inpatients per year</a:t>
            </a:r>
          </a:p>
          <a:p>
            <a:r>
              <a:rPr lang="en-US" dirty="0" smtClean="0"/>
              <a:t>Best known for treatment of: </a:t>
            </a:r>
            <a:r>
              <a:rPr lang="en-US" dirty="0" err="1" smtClean="0"/>
              <a:t>Cholangiocarcinoma</a:t>
            </a:r>
            <a:r>
              <a:rPr lang="en-US" dirty="0" smtClean="0"/>
              <a:t>, </a:t>
            </a:r>
            <a:r>
              <a:rPr lang="en-US" dirty="0" err="1" smtClean="0"/>
              <a:t>thalessemia</a:t>
            </a:r>
            <a:r>
              <a:rPr lang="en-US" dirty="0" smtClean="0"/>
              <a:t>, </a:t>
            </a:r>
            <a:r>
              <a:rPr lang="en-US" dirty="0" err="1" smtClean="0"/>
              <a:t>melioidosis</a:t>
            </a:r>
            <a:r>
              <a:rPr lang="en-US" dirty="0" smtClean="0"/>
              <a:t>, renal calculi, and cleft lip/palate restoration</a:t>
            </a:r>
          </a:p>
          <a:p>
            <a:r>
              <a:rPr lang="en-US" dirty="0" smtClean="0"/>
              <a:t>Queen </a:t>
            </a:r>
            <a:r>
              <a:rPr lang="en-US" dirty="0" err="1" smtClean="0"/>
              <a:t>Sirikit</a:t>
            </a:r>
            <a:r>
              <a:rPr lang="en-US" dirty="0" smtClean="0"/>
              <a:t> Heart Center for the Northeast= center of excellent for cardiovascular treatment and research</a:t>
            </a:r>
          </a:p>
          <a:p>
            <a:pPr lvl="1"/>
            <a:r>
              <a:rPr lang="en-US" dirty="0" smtClean="0"/>
              <a:t>200 Beds</a:t>
            </a:r>
          </a:p>
          <a:p>
            <a:pPr lvl="1"/>
            <a:r>
              <a:rPr lang="en-US" dirty="0" smtClean="0"/>
              <a:t>Built in 1991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022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492378" y="0"/>
            <a:ext cx="8228160" cy="1144921"/>
          </a:xfrm>
          <a:ln/>
        </p:spPr>
        <p:txBody>
          <a:bodyPr tIns="35203">
            <a:normAutofit/>
          </a:bodyPr>
          <a:lstStyle/>
          <a:p>
            <a:pPr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</a:tabLst>
            </a:pPr>
            <a:r>
              <a:rPr lang="en-US" dirty="0"/>
              <a:t>Organization of Health </a:t>
            </a:r>
            <a:r>
              <a:rPr lang="en-US" dirty="0" smtClean="0"/>
              <a:t>Care</a:t>
            </a:r>
            <a:endParaRPr lang="en-US" dirty="0"/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498240" y="1153561"/>
            <a:ext cx="7963200" cy="4977163"/>
          </a:xfrm>
          <a:prstGeom prst="triangle">
            <a:avLst>
              <a:gd name="adj" fmla="val 50000"/>
            </a:avLst>
          </a:prstGeom>
          <a:solidFill>
            <a:srgbClr val="CFE7F5"/>
          </a:solidFill>
          <a:ln w="9525" cap="flat">
            <a:solidFill>
              <a:srgbClr val="80808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2945" tIns="41473" rIns="82945" bIns="41473" anchor="ctr"/>
          <a:lstStyle/>
          <a:p>
            <a:endParaRPr lang="en-US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1078560" y="5391926"/>
            <a:ext cx="680112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7" name="Line 5"/>
          <p:cNvSpPr>
            <a:spLocks noChangeShapeType="1"/>
          </p:cNvSpPr>
          <p:nvPr/>
        </p:nvSpPr>
        <p:spPr bwMode="auto">
          <a:xfrm>
            <a:off x="1824481" y="4487512"/>
            <a:ext cx="5307840" cy="20162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2653921" y="3401637"/>
            <a:ext cx="364896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79" name="Line 7"/>
          <p:cNvSpPr>
            <a:spLocks noChangeShapeType="1"/>
          </p:cNvSpPr>
          <p:nvPr/>
        </p:nvSpPr>
        <p:spPr bwMode="auto">
          <a:xfrm>
            <a:off x="3483361" y="2405052"/>
            <a:ext cx="1990080" cy="1441"/>
          </a:xfrm>
          <a:prstGeom prst="line">
            <a:avLst/>
          </a:prstGeom>
          <a:noFill/>
          <a:ln w="9525" cap="flat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653920" y="5562584"/>
            <a:ext cx="3317760" cy="3211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SELF CARE</a:t>
            </a:r>
            <a:r>
              <a:rPr lang="en-US" dirty="0"/>
              <a:t>= Family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571840" y="4466794"/>
            <a:ext cx="37324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PRIMARY HEALTH CARE</a:t>
            </a:r>
            <a:r>
              <a:rPr lang="en-US" dirty="0"/>
              <a:t>= Village; Community Primary Health Care Center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819520" y="3534131"/>
            <a:ext cx="3401280" cy="78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 smtClean="0"/>
              <a:t>1</a:t>
            </a:r>
            <a:r>
              <a:rPr lang="en-US" b="1" u="sng" dirty="0" smtClean="0">
                <a:cs typeface="Arial" charset="0"/>
              </a:rPr>
              <a:t>° </a:t>
            </a:r>
            <a:r>
              <a:rPr lang="en-US" b="1" u="sng" dirty="0">
                <a:cs typeface="Arial" charset="0"/>
              </a:rPr>
              <a:t>HEALTH CARE CENTER</a:t>
            </a:r>
            <a:r>
              <a:rPr lang="en-US" dirty="0">
                <a:cs typeface="Arial" charset="0"/>
              </a:rPr>
              <a:t>= Sub-district; Health Promoting Hospital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026880" y="2489795"/>
            <a:ext cx="2986560" cy="7445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/>
              <a:t>2</a:t>
            </a:r>
            <a:r>
              <a:rPr lang="en-US" b="1" u="sng" dirty="0">
                <a:cs typeface="Arial" charset="0"/>
              </a:rPr>
              <a:t>° HEALTH CARE CENTER</a:t>
            </a:r>
            <a:r>
              <a:rPr lang="en-US" dirty="0">
                <a:cs typeface="Arial" charset="0"/>
              </a:rPr>
              <a:t>= Districts; Community Hospital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824480" y="1575526"/>
            <a:ext cx="5971680" cy="74599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/>
        </p:spPr>
        <p:txBody>
          <a:bodyPr lIns="81639" tIns="55221" rIns="81639" bIns="4082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5720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/>
            <a:r>
              <a:rPr lang="en-US" b="1" u="sng" dirty="0">
                <a:solidFill>
                  <a:schemeClr val="tx1"/>
                </a:solidFill>
              </a:rPr>
              <a:t>3</a:t>
            </a:r>
            <a:r>
              <a:rPr lang="en-US" b="1" u="sng" dirty="0" smtClean="0">
                <a:solidFill>
                  <a:schemeClr val="tx1"/>
                </a:solidFill>
                <a:cs typeface="Arial" charset="0"/>
              </a:rPr>
              <a:t>° </a:t>
            </a:r>
            <a:r>
              <a:rPr lang="en-US" b="1" u="sng" dirty="0">
                <a:solidFill>
                  <a:schemeClr val="tx1"/>
                </a:solidFill>
                <a:cs typeface="Arial" charset="0"/>
              </a:rPr>
              <a:t>HEALTH CARE CENTER, EXCELLENCE CENTER</a:t>
            </a:r>
            <a:r>
              <a:rPr lang="en-US" dirty="0">
                <a:solidFill>
                  <a:schemeClr val="tx1"/>
                </a:solidFill>
                <a:cs typeface="Arial" charset="0"/>
              </a:rPr>
              <a:t>= Province; General, Regional, University Hospital</a:t>
            </a:r>
          </a:p>
        </p:txBody>
      </p:sp>
    </p:spTree>
    <p:extLst>
      <p:ext uri="{BB962C8B-B14F-4D97-AF65-F5344CB8AC3E}">
        <p14:creationId xmlns:p14="http://schemas.microsoft.com/office/powerpoint/2010/main" val="410130375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we will visit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85121" y="1627274"/>
            <a:ext cx="7498080" cy="4800600"/>
          </a:xfrm>
          <a:prstGeom prst="rect">
            <a:avLst/>
          </a:prstGeom>
        </p:spPr>
        <p:txBody>
          <a:bodyPr>
            <a:normAutofit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Director’s office for a brief introduction to the hospital</a:t>
            </a:r>
          </a:p>
          <a:p>
            <a:r>
              <a:rPr lang="en-US" dirty="0" smtClean="0"/>
              <a:t>OPD-  see queuing, talk with patients</a:t>
            </a:r>
          </a:p>
          <a:p>
            <a:r>
              <a:rPr lang="en-US" dirty="0" smtClean="0"/>
              <a:t>See multiple wards</a:t>
            </a:r>
          </a:p>
          <a:p>
            <a:pPr lvl="1"/>
            <a:r>
              <a:rPr lang="en-US" dirty="0" smtClean="0"/>
              <a:t>NICU</a:t>
            </a:r>
          </a:p>
          <a:p>
            <a:pPr lvl="1"/>
            <a:r>
              <a:rPr lang="en-US" dirty="0" smtClean="0"/>
              <a:t>Pediatrics</a:t>
            </a:r>
          </a:p>
          <a:p>
            <a:pPr lvl="1"/>
            <a:r>
              <a:rPr lang="en-US" dirty="0" smtClean="0"/>
              <a:t>Cancer unit</a:t>
            </a:r>
          </a:p>
          <a:p>
            <a:pPr lvl="1"/>
            <a:r>
              <a:rPr lang="en-US" dirty="0" smtClean="0"/>
              <a:t>ICU’s</a:t>
            </a:r>
          </a:p>
          <a:p>
            <a:pPr lvl="1"/>
            <a:r>
              <a:rPr lang="en-US" dirty="0" smtClean="0"/>
              <a:t>Rehabilitation unit with PT</a:t>
            </a:r>
          </a:p>
          <a:p>
            <a:r>
              <a:rPr lang="en-US" dirty="0" smtClean="0"/>
              <a:t>Psychiatry unit: 12-bed unit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9406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 for </a:t>
            </a:r>
            <a:r>
              <a:rPr lang="en-US" dirty="0" err="1" smtClean="0"/>
              <a:t>Srinagarind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1185121" y="1627274"/>
            <a:ext cx="7498080" cy="4800600"/>
          </a:xfrm>
          <a:prstGeom prst="rect">
            <a:avLst/>
          </a:prstGeom>
        </p:spPr>
        <p:txBody>
          <a:bodyPr>
            <a:normAutofit fontScale="85000" lnSpcReduction="1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Learn more overall about pediatrics and newborns.</a:t>
            </a:r>
            <a:endParaRPr lang="en-US" dirty="0"/>
          </a:p>
          <a:p>
            <a:r>
              <a:rPr lang="en-US" dirty="0" smtClean="0"/>
              <a:t>Learn more about what the Heart Center does.</a:t>
            </a:r>
            <a:endParaRPr lang="en-US" dirty="0"/>
          </a:p>
          <a:p>
            <a:r>
              <a:rPr lang="en-US" dirty="0" smtClean="0"/>
              <a:t>How does cancer treatment look in this setting?</a:t>
            </a:r>
            <a:endParaRPr lang="en-US" dirty="0"/>
          </a:p>
          <a:p>
            <a:r>
              <a:rPr lang="en-US" dirty="0" smtClean="0"/>
              <a:t>Treatment for substance abuse</a:t>
            </a:r>
            <a:endParaRPr lang="en-US" dirty="0"/>
          </a:p>
          <a:p>
            <a:r>
              <a:rPr lang="en-US" dirty="0" smtClean="0"/>
              <a:t>What does psychiatric care look like?</a:t>
            </a:r>
            <a:endParaRPr lang="en-US" dirty="0"/>
          </a:p>
          <a:p>
            <a:r>
              <a:rPr lang="en-US" dirty="0" smtClean="0"/>
              <a:t>How </a:t>
            </a:r>
            <a:r>
              <a:rPr lang="en-US" dirty="0"/>
              <a:t>the hospital is impacted by the UCS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was the transformation like to the UC system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Stress </a:t>
            </a:r>
            <a:r>
              <a:rPr lang="en-US" dirty="0"/>
              <a:t>on </a:t>
            </a:r>
            <a:r>
              <a:rPr lang="en-US" dirty="0" smtClean="0"/>
              <a:t>resources?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05728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 txBox="1">
            <a:spLocks/>
          </p:cNvSpPr>
          <p:nvPr/>
        </p:nvSpPr>
        <p:spPr>
          <a:xfrm>
            <a:off x="1185121" y="1627274"/>
            <a:ext cx="7498080" cy="4800600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65760" indent="-283464" algn="l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37744" algn="l" rtl="0" eaLnBrk="1" latinLnBrk="0" hangingPunct="1">
              <a:lnSpc>
                <a:spcPct val="100000"/>
              </a:lnSpc>
              <a:spcBef>
                <a:spcPts val="550"/>
              </a:spcBef>
              <a:buClr>
                <a:schemeClr val="accent1"/>
              </a:buClr>
              <a:buFont typeface="Verdana"/>
              <a:buChar char="◦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86968" indent="-22860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2"/>
              </a:buClr>
              <a:buFont typeface="Wingdings 2"/>
              <a:buChar char="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173736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3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98448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4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50876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5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1907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0240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30552" indent="-182880" algn="l" rtl="0" eaLnBrk="1" latinLnBrk="0" hangingPunct="1">
              <a:lnSpc>
                <a:spcPct val="100000"/>
              </a:lnSpc>
              <a:spcBef>
                <a:spcPct val="20000"/>
              </a:spcBef>
              <a:buClr>
                <a:schemeClr val="accent6"/>
              </a:buClr>
              <a:buFont typeface="Wingdings 2"/>
              <a:buChar char="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smtClean="0"/>
              <a:t>What are the ideal </a:t>
            </a:r>
            <a:r>
              <a:rPr lang="en-US" dirty="0"/>
              <a:t>goals of the </a:t>
            </a:r>
            <a:r>
              <a:rPr lang="en-US" dirty="0" smtClean="0"/>
              <a:t>hospital?</a:t>
            </a:r>
            <a:endParaRPr lang="en-US" dirty="0"/>
          </a:p>
          <a:p>
            <a:r>
              <a:rPr lang="en-US" dirty="0" smtClean="0"/>
              <a:t>Are superbugs (MRSA, VRE, etc.) big problems for the hospital?</a:t>
            </a:r>
            <a:endParaRPr lang="en-US" dirty="0"/>
          </a:p>
          <a:p>
            <a:r>
              <a:rPr lang="en-US" dirty="0" smtClean="0"/>
              <a:t>Lack </a:t>
            </a:r>
            <a:r>
              <a:rPr lang="en-US" dirty="0"/>
              <a:t>of </a:t>
            </a:r>
            <a:r>
              <a:rPr lang="en-US" dirty="0" smtClean="0"/>
              <a:t>privacy:   The </a:t>
            </a:r>
            <a:r>
              <a:rPr lang="en-US" dirty="0" err="1" smtClean="0"/>
              <a:t>reusult</a:t>
            </a:r>
            <a:r>
              <a:rPr lang="en-US" dirty="0" smtClean="0"/>
              <a:t> of culture </a:t>
            </a:r>
            <a:r>
              <a:rPr lang="en-US" dirty="0"/>
              <a:t>or the result of the </a:t>
            </a:r>
            <a:r>
              <a:rPr lang="en-US" dirty="0" smtClean="0"/>
              <a:t>UCS?</a:t>
            </a:r>
            <a:endParaRPr lang="en-US" dirty="0"/>
          </a:p>
          <a:p>
            <a:r>
              <a:rPr lang="en-US" dirty="0" smtClean="0"/>
              <a:t>Emergency </a:t>
            </a:r>
            <a:r>
              <a:rPr lang="en-US" dirty="0"/>
              <a:t>situation at </a:t>
            </a:r>
            <a:r>
              <a:rPr lang="en-US" dirty="0" err="1" smtClean="0"/>
              <a:t>Srinagarind</a:t>
            </a:r>
            <a:r>
              <a:rPr lang="en-US" dirty="0" smtClean="0"/>
              <a:t> compared to KK Regional</a:t>
            </a:r>
            <a:endParaRPr lang="en-US" dirty="0"/>
          </a:p>
          <a:p>
            <a:r>
              <a:rPr lang="en-US" dirty="0" smtClean="0"/>
              <a:t>Staffing </a:t>
            </a:r>
            <a:r>
              <a:rPr lang="en-US" dirty="0"/>
              <a:t>and shortages  - how stressed are the resources?</a:t>
            </a:r>
          </a:p>
          <a:p>
            <a:r>
              <a:rPr lang="en-US" dirty="0" smtClean="0"/>
              <a:t>Length </a:t>
            </a:r>
            <a:r>
              <a:rPr lang="en-US" dirty="0"/>
              <a:t>of stay</a:t>
            </a:r>
          </a:p>
          <a:p>
            <a:r>
              <a:rPr lang="en-US" dirty="0" smtClean="0"/>
              <a:t>How does on register for emergency care?</a:t>
            </a:r>
            <a:endParaRPr lang="en-US" dirty="0"/>
          </a:p>
          <a:p>
            <a:r>
              <a:rPr lang="en-US" dirty="0" smtClean="0"/>
              <a:t>Is there a dentistry </a:t>
            </a:r>
            <a:r>
              <a:rPr lang="en-US" dirty="0"/>
              <a:t>area?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Goals for </a:t>
            </a:r>
            <a:r>
              <a:rPr lang="en-US" dirty="0" err="1" smtClean="0"/>
              <a:t>Srinagarind</a:t>
            </a:r>
            <a:r>
              <a:rPr lang="en-US" dirty="0"/>
              <a:t> </a:t>
            </a:r>
            <a:r>
              <a:rPr lang="en-US" dirty="0" smtClean="0"/>
              <a:t>(cont’d):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8322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Anymore Questions/Goals?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5596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ＭＳ ゴシック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Solstice.thmx</Template>
  <TotalTime>607</TotalTime>
  <Words>343</Words>
  <Application>Microsoft Macintosh PowerPoint</Application>
  <PresentationFormat>On-screen Show (4:3)</PresentationFormat>
  <Paragraphs>50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Solstice</vt:lpstr>
      <vt:lpstr>Srinagarind Hospital</vt:lpstr>
      <vt:lpstr>Srinagarind Hospital Background</vt:lpstr>
      <vt:lpstr>Organization of Health Care</vt:lpstr>
      <vt:lpstr>Where we will visit</vt:lpstr>
      <vt:lpstr>Your Goals for Srinagarind:</vt:lpstr>
      <vt:lpstr>Your Goals for Srinagarind (cont’d):</vt:lpstr>
      <vt:lpstr>Anymore Questions/Goals?</vt:lpstr>
    </vt:vector>
  </TitlesOfParts>
  <Company>Matrix Medical Network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Srinagarind Hospital</dc:title>
  <dc:creator>Jennifer Stewart</dc:creator>
  <cp:lastModifiedBy>Jennifer Stewart</cp:lastModifiedBy>
  <cp:revision>26</cp:revision>
  <cp:lastPrinted>2013-03-06T01:47:59Z</cp:lastPrinted>
  <dcterms:created xsi:type="dcterms:W3CDTF">2013-03-05T16:00:01Z</dcterms:created>
  <dcterms:modified xsi:type="dcterms:W3CDTF">2013-03-06T02:07:24Z</dcterms:modified>
</cp:coreProperties>
</file>